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63" r:id="rId2"/>
    <p:sldId id="268" r:id="rId3"/>
    <p:sldId id="269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72" r:id="rId14"/>
    <p:sldId id="271" r:id="rId15"/>
    <p:sldId id="274" r:id="rId16"/>
    <p:sldId id="275" r:id="rId17"/>
    <p:sldId id="276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D4"/>
    <a:srgbClr val="FCE3D0"/>
    <a:srgbClr val="FDF4ED"/>
    <a:srgbClr val="F8FDBB"/>
    <a:srgbClr val="FDE4C3"/>
    <a:srgbClr val="FAD6C6"/>
    <a:srgbClr val="F2CED2"/>
    <a:srgbClr val="EB9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3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3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6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2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5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premium-pravo.ru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miumtor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emiumtor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emium-pravo.ru/" TargetMode="External"/><Relationship Id="rId7" Type="http://schemas.openxmlformats.org/officeDocument/2006/relationships/image" Target="../media/image14.jpg"/><Relationship Id="rId2" Type="http://schemas.openxmlformats.org/officeDocument/2006/relationships/hyperlink" Target="mailto:info@premiumtor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premiumtor.ru/" TargetMode="External"/><Relationship Id="rId4" Type="http://schemas.openxmlformats.org/officeDocument/2006/relationships/hyperlink" Target="http://beznalogov74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emiumtor.ru/wp-content/uploads/2018/10/Postanovlenie-O-sozdanii-TOSER-Zarechnyj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76" y="-351865"/>
            <a:ext cx="12431751" cy="74590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224222" y="-406865"/>
            <a:ext cx="12538710" cy="7783830"/>
          </a:xfrm>
          <a:prstGeom prst="rect">
            <a:avLst/>
          </a:prstGeom>
          <a:gradFill>
            <a:gsLst>
              <a:gs pos="0">
                <a:srgbClr val="0070C0"/>
              </a:gs>
              <a:gs pos="26000">
                <a:schemeClr val="bg1">
                  <a:alpha val="54000"/>
                </a:schemeClr>
              </a:gs>
              <a:gs pos="74000">
                <a:schemeClr val="bg1">
                  <a:alpha val="20000"/>
                </a:schemeClr>
              </a:gs>
              <a:gs pos="91000">
                <a:schemeClr val="bg1"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8759" y="1546230"/>
            <a:ext cx="933934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sx="90000" sy="90000" algn="tl" rotWithShape="0">
              <a:prstClr val="black">
                <a:alpha val="68000"/>
              </a:prstClr>
            </a:outerShdw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Территория опережающего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социально-экономического развития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«Заречный»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30" name="Рисунок 2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76" y="5647381"/>
            <a:ext cx="2212729" cy="52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7330" y="6316843"/>
            <a:ext cx="4235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Официальный уполномоченный партнер</a:t>
            </a:r>
          </a:p>
          <a:p>
            <a:pPr algn="ctr"/>
            <a:r>
              <a:rPr lang="ru-RU" dirty="0" smtClean="0"/>
              <a:t>по подбору резидентов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95049" y="2949398"/>
            <a:ext cx="69275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Основные положения для кандидатов в резиденты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" y="175068"/>
            <a:ext cx="1638672" cy="5958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93" y="154448"/>
            <a:ext cx="1638672" cy="5958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04" y="166783"/>
            <a:ext cx="1604753" cy="5835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47" y="154448"/>
            <a:ext cx="1695375" cy="616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605314" y="175068"/>
            <a:ext cx="1604753" cy="595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044234" y="265259"/>
            <a:ext cx="1210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Roboto" pitchFamily="2" charset="0"/>
                <a:ea typeface="Roboto" pitchFamily="2" charset="0"/>
              </a:rPr>
              <a:t>Администрация</a:t>
            </a:r>
            <a:br>
              <a:rPr lang="ru-RU" sz="1050" dirty="0" smtClean="0">
                <a:latin typeface="Roboto" pitchFamily="2" charset="0"/>
                <a:ea typeface="Roboto" pitchFamily="2" charset="0"/>
              </a:rPr>
            </a:br>
            <a:r>
              <a:rPr lang="ru-RU" sz="1050" dirty="0" smtClean="0">
                <a:latin typeface="Roboto" pitchFamily="2" charset="0"/>
                <a:ea typeface="Roboto" pitchFamily="2" charset="0"/>
              </a:rPr>
              <a:t>г. Заречного</a:t>
            </a:r>
            <a:endParaRPr lang="ru-RU" sz="105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28" y="155353"/>
            <a:ext cx="672542" cy="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65774" y="630977"/>
            <a:ext cx="743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Таможенная процедура свободной таможенной зоны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921" y="2033540"/>
            <a:ext cx="1130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Режим свободной таможенной зоны позволит резиденту ТОСЭР </a:t>
            </a:r>
            <a:endParaRPr lang="ru-RU" dirty="0" smtClean="0"/>
          </a:p>
          <a:p>
            <a:r>
              <a:rPr lang="ru-RU" dirty="0" smtClean="0"/>
              <a:t>существенно </a:t>
            </a:r>
            <a:r>
              <a:rPr lang="ru-RU" dirty="0"/>
              <a:t>минимизировать издержки </a:t>
            </a:r>
            <a:r>
              <a:rPr lang="ru-RU" dirty="0" smtClean="0"/>
              <a:t>по </a:t>
            </a:r>
            <a:r>
              <a:rPr lang="ru-RU" dirty="0"/>
              <a:t>импортно-экспортным операциям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b="1" dirty="0" smtClean="0"/>
              <a:t>снизить </a:t>
            </a:r>
            <a:r>
              <a:rPr lang="ru-RU" b="1" dirty="0"/>
              <a:t>инвестиционные затраты на 30 % </a:t>
            </a:r>
            <a:endParaRPr lang="ru-RU" b="1" dirty="0" smtClean="0"/>
          </a:p>
          <a:p>
            <a:r>
              <a:rPr lang="ru-RU" dirty="0" smtClean="0"/>
              <a:t>      за </a:t>
            </a:r>
            <a:r>
              <a:rPr lang="ru-RU" dirty="0"/>
              <a:t>счет освобождения от уплаты таможенных пошлин и НДС 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упрощения </a:t>
            </a:r>
            <a:r>
              <a:rPr lang="ru-RU" dirty="0"/>
              <a:t>таможенных процедур при ввозе импортного оборудования и комплектующих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AutoNum type="arabicPeriod" startAt="2"/>
            </a:pPr>
            <a:r>
              <a:rPr lang="ru-RU" b="1" dirty="0" smtClean="0"/>
              <a:t>сократить </a:t>
            </a:r>
            <a:r>
              <a:rPr lang="ru-RU" b="1" dirty="0"/>
              <a:t>расходы на закупку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ru-RU" dirty="0" smtClean="0"/>
              <a:t>импортного </a:t>
            </a:r>
            <a:r>
              <a:rPr lang="ru-RU" dirty="0"/>
              <a:t>сырья и экспорт готовой продукции при ведении операционной деятельности.</a:t>
            </a:r>
          </a:p>
          <a:p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2596" y="4089237"/>
            <a:ext cx="3429000" cy="491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2596" y="4661351"/>
            <a:ext cx="3429000" cy="4918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2596" y="5245076"/>
            <a:ext cx="3429000" cy="491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93541" y="334380"/>
            <a:ext cx="97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Упрощенные процедуры оформления документации на строительство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596" y="1040074"/>
            <a:ext cx="113012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окращение </a:t>
            </a:r>
            <a:r>
              <a:rPr lang="ru-RU" b="1" dirty="0"/>
              <a:t>срока подготовительных </a:t>
            </a:r>
            <a:r>
              <a:rPr lang="ru-RU" b="1" dirty="0" smtClean="0"/>
              <a:t>работ:</a:t>
            </a:r>
          </a:p>
          <a:p>
            <a:endParaRPr lang="ru-RU" b="1" dirty="0" smtClean="0"/>
          </a:p>
          <a:p>
            <a:r>
              <a:rPr lang="ru-RU" b="1" i="1" dirty="0" smtClean="0"/>
              <a:t>подготовительные </a:t>
            </a:r>
            <a:r>
              <a:rPr lang="ru-RU" b="1" i="1" dirty="0"/>
              <a:t>работы могут выполняться </a:t>
            </a:r>
            <a:r>
              <a:rPr lang="ru-RU" dirty="0"/>
              <a:t>с даты представления проектной документации, подготовленной в отношении объектов капитального строительства, необходимых для размещения объектов инфраструктуры ТОСЭР, в целях проведения экспертизы такой проектной </a:t>
            </a:r>
            <a:r>
              <a:rPr lang="ru-RU" dirty="0" smtClean="0"/>
              <a:t>документации, </a:t>
            </a:r>
            <a:r>
              <a:rPr lang="ru-RU" b="1" i="1" dirty="0"/>
              <a:t>до выдачи разрешения на строительство</a:t>
            </a:r>
            <a:r>
              <a:rPr lang="ru-RU" dirty="0"/>
              <a:t> объектов, необходимых для размещения объектов инфраструктуры </a:t>
            </a:r>
            <a:r>
              <a:rPr lang="ru-RU" dirty="0" smtClean="0"/>
              <a:t>ТОСЭР.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/>
              <a:t>(Перечень</a:t>
            </a:r>
            <a:r>
              <a:rPr lang="ru-RU" sz="1600" dirty="0"/>
              <a:t> видов подготовительных работ, выполнение которых допускается до получения разрешения на строительство, устанавливается уполномоченным федеральным органом по согласованию с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1600" dirty="0" smtClean="0"/>
              <a:t>строительства).</a:t>
            </a:r>
          </a:p>
          <a:p>
            <a:endParaRPr lang="ru-RU" dirty="0"/>
          </a:p>
          <a:p>
            <a:r>
              <a:rPr lang="ru-RU" b="1" dirty="0"/>
              <a:t>Экологическая экспертиза                           </a:t>
            </a:r>
            <a:r>
              <a:rPr lang="ru-RU" dirty="0"/>
              <a:t>не более 45 суток (нормативный срок — 60 суток).</a:t>
            </a:r>
          </a:p>
          <a:p>
            <a:endParaRPr lang="ru-RU" dirty="0"/>
          </a:p>
          <a:p>
            <a:r>
              <a:rPr lang="ru-RU" b="1" dirty="0" smtClean="0"/>
              <a:t>Срок </a:t>
            </a:r>
            <a:r>
              <a:rPr lang="ru-RU" b="1" dirty="0"/>
              <a:t>установления </a:t>
            </a:r>
            <a:r>
              <a:rPr lang="ru-RU" b="1" dirty="0" smtClean="0"/>
              <a:t>сервитута             </a:t>
            </a:r>
            <a:r>
              <a:rPr lang="ru-RU" dirty="0" smtClean="0"/>
              <a:t>        сокращенный, </a:t>
            </a:r>
            <a:r>
              <a:rPr lang="ru-RU" dirty="0"/>
              <a:t>без проведения общественных </a:t>
            </a:r>
            <a:r>
              <a:rPr lang="ru-RU" dirty="0" smtClean="0"/>
              <a:t>слушаний.</a:t>
            </a:r>
          </a:p>
          <a:p>
            <a:endParaRPr lang="ru-RU" dirty="0"/>
          </a:p>
          <a:p>
            <a:r>
              <a:rPr lang="ru-RU" b="1" dirty="0" smtClean="0"/>
              <a:t>Проект </a:t>
            </a:r>
            <a:r>
              <a:rPr lang="ru-RU" b="1" dirty="0"/>
              <a:t>планировки территории </a:t>
            </a:r>
            <a:r>
              <a:rPr lang="ru-RU" b="1" dirty="0" smtClean="0"/>
              <a:t>               </a:t>
            </a:r>
            <a:r>
              <a:rPr lang="ru-RU" dirty="0" smtClean="0"/>
              <a:t>не </a:t>
            </a:r>
            <a:r>
              <a:rPr lang="ru-RU" dirty="0"/>
              <a:t>требует проведения публичных слушаний.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955530" y="4679988"/>
            <a:ext cx="412248" cy="47320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955530" y="4080161"/>
            <a:ext cx="412248" cy="4732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957048" y="5245076"/>
            <a:ext cx="412248" cy="4732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Информация о 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«Заречный»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66" y="1013017"/>
            <a:ext cx="4940678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ТОСЭР «Заречный» создана в соответствии</a:t>
            </a:r>
          </a:p>
          <a:p>
            <a:r>
              <a:rPr lang="ru-RU" sz="1600" dirty="0"/>
              <a:t>с постановлением Правительства Российской </a:t>
            </a:r>
            <a:r>
              <a:rPr lang="ru-RU" sz="1600" dirty="0" smtClean="0"/>
              <a:t>Федерации от </a:t>
            </a:r>
            <a:r>
              <a:rPr lang="ru-RU" sz="1600" dirty="0"/>
              <a:t>05 июля 2018 г. № </a:t>
            </a:r>
            <a:r>
              <a:rPr lang="ru-RU" sz="1600" dirty="0" smtClean="0"/>
              <a:t>785.</a:t>
            </a:r>
          </a:p>
          <a:p>
            <a:endParaRPr lang="ru-RU" sz="1600" dirty="0"/>
          </a:p>
          <a:p>
            <a:r>
              <a:rPr lang="ru-RU" sz="1600" dirty="0"/>
              <a:t>ТОСЭР «Заречный» создана в ЗАТО Заречный </a:t>
            </a:r>
            <a:r>
              <a:rPr lang="ru-RU" sz="1600" dirty="0" smtClean="0"/>
              <a:t>Пензенской области.</a:t>
            </a:r>
          </a:p>
          <a:p>
            <a:endParaRPr lang="ru-RU" sz="1600" dirty="0"/>
          </a:p>
          <a:p>
            <a:r>
              <a:rPr lang="ru-RU" sz="1600" dirty="0"/>
              <a:t>Город Заречный основан в 1958 г.</a:t>
            </a:r>
          </a:p>
          <a:p>
            <a:r>
              <a:rPr lang="ru-RU" sz="1600" dirty="0"/>
              <a:t>Площадь города – 27,61 кв. </a:t>
            </a:r>
            <a:r>
              <a:rPr lang="ru-RU" sz="1600" dirty="0" smtClean="0"/>
              <a:t>км</a:t>
            </a:r>
          </a:p>
          <a:p>
            <a:endParaRPr lang="ru-RU" sz="1600" dirty="0"/>
          </a:p>
          <a:p>
            <a:r>
              <a:rPr lang="ru-RU" sz="1600" dirty="0"/>
              <a:t>Расстояние от аэропорта г. Пензы – 18 км</a:t>
            </a:r>
          </a:p>
          <a:p>
            <a:r>
              <a:rPr lang="ru-RU" sz="1600" dirty="0"/>
              <a:t>Расстояние до Пензы – 12 км</a:t>
            </a:r>
          </a:p>
          <a:p>
            <a:r>
              <a:rPr lang="ru-RU" sz="1600" dirty="0"/>
              <a:t>Расстояние до Москвы – 640 </a:t>
            </a:r>
            <a:r>
              <a:rPr lang="ru-RU" sz="1600" dirty="0" smtClean="0"/>
              <a:t>км</a:t>
            </a:r>
          </a:p>
          <a:p>
            <a:endParaRPr lang="ru-RU" sz="1600" dirty="0"/>
          </a:p>
          <a:p>
            <a:r>
              <a:rPr lang="ru-RU" sz="1600" dirty="0"/>
              <a:t>Численность населения ЗАТО Заречный – 64 982 тыс. человек</a:t>
            </a:r>
          </a:p>
          <a:p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3434"/>
          <a:stretch/>
        </p:blipFill>
        <p:spPr>
          <a:xfrm>
            <a:off x="5542844" y="1046987"/>
            <a:ext cx="6434667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166" y="5398833"/>
            <a:ext cx="740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Базовым предприятием города является АО ФНПЦ "ПО "Старт" им. </a:t>
            </a:r>
            <a:r>
              <a:rPr lang="ru-RU" sz="1600" dirty="0" err="1"/>
              <a:t>М.В.Проценко</a:t>
            </a:r>
            <a:r>
              <a:rPr lang="ru-RU" sz="1600" dirty="0"/>
              <a:t>" – предприятие </a:t>
            </a:r>
            <a:r>
              <a:rPr lang="ru-RU" sz="1600" dirty="0" err="1"/>
              <a:t>Госкорпорации</a:t>
            </a:r>
            <a:r>
              <a:rPr lang="ru-RU" sz="1600" dirty="0"/>
              <a:t> «</a:t>
            </a:r>
            <a:r>
              <a:rPr lang="ru-RU" sz="1600" dirty="0" err="1"/>
              <a:t>Росатом</a:t>
            </a:r>
            <a:r>
              <a:rPr lang="ru-RU" sz="1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331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Площадки 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«Заречный»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5531" y="719909"/>
            <a:ext cx="69894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ТОСЭР «Заречный» состоит из четырех площадок, общей площадью 215,4 га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1272295"/>
            <a:ext cx="75152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Земельные участки 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«Заречный»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157287"/>
            <a:ext cx="100393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72854" y="348557"/>
            <a:ext cx="76823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Перечень зданий и сооружений 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«Заречный»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3" y="6260764"/>
            <a:ext cx="1425687" cy="3385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3" y="1252536"/>
            <a:ext cx="10986320" cy="45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Как стать резидентом ТОСЭР?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43" y="881665"/>
            <a:ext cx="1069673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Для принятия решения о регистрации статуса Резидента ТОСЭР вам необходимо предварительно проверить подходит ли для вашего бизнеса: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территориальное расположение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разрешенные виды деятельности ТОСЭР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минимальное инвестиционное вложение,	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а также определить </a:t>
            </a:r>
            <a:r>
              <a:rPr lang="ru-RU" sz="1600" dirty="0"/>
              <a:t>свою потребность в земельном </a:t>
            </a:r>
            <a:r>
              <a:rPr lang="ru-RU" sz="1600" dirty="0" smtClean="0"/>
              <a:t>участке, помещении, производственных мощностях для     осуществления </a:t>
            </a:r>
            <a:r>
              <a:rPr lang="ru-RU" sz="1600" dirty="0"/>
              <a:t>деятельности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marL="342900" indent="-342900">
              <a:buAutoNum type="arabicPeriod" startAt="2"/>
            </a:pPr>
            <a:r>
              <a:rPr lang="ru-RU" sz="1600" dirty="0" smtClean="0"/>
              <a:t>Оставить заявку на консультацию по электронной почте</a:t>
            </a:r>
            <a:r>
              <a:rPr lang="ru-RU" sz="1600" dirty="0"/>
              <a:t>: </a:t>
            </a:r>
            <a:r>
              <a:rPr lang="en-US" sz="1600" dirty="0" smtClean="0">
                <a:hlinkClick r:id="rId3"/>
              </a:rPr>
              <a:t>info@premiumtor.ru</a:t>
            </a:r>
            <a:r>
              <a:rPr lang="ru-RU" sz="1600" dirty="0"/>
              <a:t> </a:t>
            </a:r>
            <a:r>
              <a:rPr lang="ru-RU" sz="1600" dirty="0" smtClean="0"/>
              <a:t>или по телефону</a:t>
            </a:r>
            <a:r>
              <a:rPr lang="ru-RU" sz="1600" dirty="0"/>
              <a:t>: +7 (911) </a:t>
            </a:r>
            <a:r>
              <a:rPr lang="ru-RU" sz="1600" dirty="0" smtClean="0"/>
              <a:t>74-11-777</a:t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r>
              <a:rPr lang="ru-RU" sz="1600" dirty="0"/>
              <a:t>На консультации мы проведем первичный аудит документов, выявим перспективы и риски для вашего бизнеса и поможем подобрать оптимальный для вас вариант ТОСЭР и предпринимательской деятельности.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r>
              <a:rPr lang="ru-RU" sz="1600" dirty="0" smtClean="0"/>
              <a:t>Далее </a:t>
            </a:r>
            <a:r>
              <a:rPr lang="ru-RU" sz="1600" dirty="0"/>
              <a:t>проводятся работы по согласованному плану до полного оформления статуса резидента. </a:t>
            </a: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endParaRPr lang="ru-RU" sz="1600" dirty="0"/>
          </a:p>
          <a:p>
            <a:pPr marL="342900" indent="-342900">
              <a:buFontTx/>
              <a:buAutoNum type="arabicPeriod" startAt="2"/>
            </a:pPr>
            <a:endParaRPr lang="ru-RU" sz="1600" dirty="0" smtClean="0"/>
          </a:p>
          <a:p>
            <a:r>
              <a:rPr lang="ru-RU" sz="1600" dirty="0" smtClean="0"/>
              <a:t>Юридическая компания «ПРЕМИУМ-ПРАВО» предлагает несколько вариантов ТОСЭР. Все проекты имеют свои особенности и географическое расположение. Подробнее о других вариантах ТОСЭР можно посмотреть на сайте: </a:t>
            </a:r>
            <a:r>
              <a:rPr lang="en-US" sz="1600" dirty="0" smtClean="0">
                <a:hlinkClick r:id="rId4"/>
              </a:rPr>
              <a:t>premiumtor.ru</a:t>
            </a:r>
            <a:r>
              <a:rPr lang="ru-RU" sz="1600" dirty="0" smtClean="0"/>
              <a:t> или позвонив по телефону: </a:t>
            </a:r>
            <a:r>
              <a:rPr lang="ru-RU" sz="1600" dirty="0"/>
              <a:t>+7 911 </a:t>
            </a:r>
            <a:r>
              <a:rPr lang="ru-RU" sz="1600" dirty="0" smtClean="0"/>
              <a:t>74-11-777.</a:t>
            </a:r>
            <a:endParaRPr lang="ru-RU" sz="1600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433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9902" y="451660"/>
            <a:ext cx="182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компании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300" y="1262576"/>
            <a:ext cx="52353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Юридическая компания «ПРЕМИУМ-ПРАВО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более </a:t>
            </a:r>
            <a:r>
              <a:rPr lang="ru-RU" sz="1600" dirty="0"/>
              <a:t>17 лет успешного оказания услуг в сфере консалтинга, судебного представительства и корпоративного права</a:t>
            </a:r>
            <a:r>
              <a:rPr lang="ru-RU" sz="16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официальный уполномоченный партнер по </a:t>
            </a:r>
            <a:r>
              <a:rPr lang="ru-RU" sz="1600" dirty="0"/>
              <a:t>подбору резидентов для участия в </a:t>
            </a:r>
            <a:r>
              <a:rPr lang="ru-RU" sz="1600" dirty="0" smtClean="0"/>
              <a:t>проектах ТОСЭР;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обеспечиваем </a:t>
            </a:r>
            <a:r>
              <a:rPr lang="ru-RU" sz="1600" dirty="0"/>
              <a:t>полное правовое сопровождение получения статуса «резидент ТОСЭР», а также преимущество в его </a:t>
            </a:r>
            <a:r>
              <a:rPr lang="ru-RU" sz="1600" dirty="0" smtClean="0"/>
              <a:t>получении;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организовываем </a:t>
            </a:r>
            <a:r>
              <a:rPr lang="ru-RU" sz="1600" dirty="0"/>
              <a:t>предоставление резидентам ТОСЭР услуг, необходимых для осуществления деятельности на ТОСЭР (в том числе юридических, услуг по таможенному оформлению и др</a:t>
            </a:r>
            <a:r>
              <a:rPr lang="ru-RU" sz="1600" dirty="0" smtClean="0"/>
              <a:t>.)</a:t>
            </a:r>
            <a:endParaRPr lang="ru-RU" dirty="0" smtClean="0"/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-438" r="8291" b="406"/>
          <a:stretch/>
        </p:blipFill>
        <p:spPr>
          <a:xfrm>
            <a:off x="6423102" y="1436699"/>
            <a:ext cx="5325156" cy="42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75670" y="451660"/>
            <a:ext cx="352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300" y="1697032"/>
            <a:ext cx="5112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/>
              <a:t>Адрес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endParaRPr lang="ru-RU" sz="1600" dirty="0" smtClean="0"/>
          </a:p>
          <a:p>
            <a:pPr fontAlgn="base"/>
            <a:r>
              <a:rPr lang="ru-RU" sz="1600" dirty="0" smtClean="0"/>
              <a:t>Санкт-Петербург</a:t>
            </a:r>
            <a:r>
              <a:rPr lang="ru-RU" sz="1600" dirty="0"/>
              <a:t>, Торфяная дорога, д. 7 «Ф», офис </a:t>
            </a:r>
            <a:r>
              <a:rPr lang="ru-RU" sz="1600" dirty="0" smtClean="0"/>
              <a:t>1316</a:t>
            </a:r>
          </a:p>
          <a:p>
            <a:pPr fontAlgn="base"/>
            <a:r>
              <a:rPr lang="ru-RU" sz="1600" dirty="0" smtClean="0"/>
              <a:t> </a:t>
            </a:r>
            <a:endParaRPr lang="ru-RU" sz="1600" dirty="0"/>
          </a:p>
          <a:p>
            <a:pPr fontAlgn="base"/>
            <a:r>
              <a:rPr lang="ru-RU" sz="1600" b="1" dirty="0"/>
              <a:t>Телефон</a:t>
            </a:r>
            <a:r>
              <a:rPr lang="ru-RU" sz="1600" dirty="0" smtClean="0"/>
              <a:t>:</a:t>
            </a:r>
          </a:p>
          <a:p>
            <a:pPr fontAlgn="base"/>
            <a:r>
              <a:rPr lang="ru-RU" sz="1600" dirty="0" smtClean="0"/>
              <a:t>+</a:t>
            </a:r>
            <a:r>
              <a:rPr lang="ru-RU" sz="1600" dirty="0"/>
              <a:t>7-921-43-33-800 , +</a:t>
            </a:r>
            <a:r>
              <a:rPr lang="ru-RU" sz="1600" dirty="0" smtClean="0"/>
              <a:t>7-911-74-11-777</a:t>
            </a:r>
          </a:p>
          <a:p>
            <a:pPr fontAlgn="base"/>
            <a:endParaRPr lang="ru-RU" sz="1600" dirty="0" smtClean="0"/>
          </a:p>
          <a:p>
            <a:pPr fontAlgn="base"/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: </a:t>
            </a:r>
            <a:endParaRPr lang="ru-RU" sz="1600" b="1" dirty="0" smtClean="0"/>
          </a:p>
          <a:p>
            <a:pPr fontAlgn="base"/>
            <a:r>
              <a:rPr lang="en-US" sz="1600" dirty="0" smtClean="0">
                <a:hlinkClick r:id="rId2"/>
              </a:rPr>
              <a:t>info@premiumtor.ru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b="1" dirty="0"/>
              <a:t>Сайт:</a:t>
            </a:r>
            <a:r>
              <a:rPr lang="ru-RU" sz="1600" dirty="0"/>
              <a:t> </a:t>
            </a:r>
            <a:endParaRPr lang="ru-RU" sz="1600" dirty="0" smtClean="0"/>
          </a:p>
          <a:p>
            <a:pPr fontAlgn="base"/>
            <a:r>
              <a:rPr lang="ru-RU" sz="1600" dirty="0" smtClean="0">
                <a:hlinkClick r:id="rId3"/>
              </a:rPr>
              <a:t>premium-pravo.ru</a:t>
            </a:r>
            <a:endParaRPr lang="ru-RU" sz="1600" dirty="0" smtClean="0"/>
          </a:p>
          <a:p>
            <a:pPr fontAlgn="base"/>
            <a:r>
              <a:rPr lang="en-US" sz="1600" dirty="0" smtClean="0">
                <a:hlinkClick r:id="rId4"/>
              </a:rPr>
              <a:t>beznalogov74.ru</a:t>
            </a:r>
            <a:endParaRPr lang="ru-RU" sz="1600" dirty="0" smtClean="0"/>
          </a:p>
          <a:p>
            <a:pPr fontAlgn="base"/>
            <a:r>
              <a:rPr lang="en-US" sz="1600" dirty="0">
                <a:hlinkClick r:id="rId5"/>
              </a:rPr>
              <a:t>premiumtor.ru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b="1" dirty="0" smtClean="0"/>
              <a:t>Генеральный директор: </a:t>
            </a:r>
          </a:p>
          <a:p>
            <a:pPr fontAlgn="base"/>
            <a:r>
              <a:rPr lang="ru-RU" sz="1600" dirty="0" smtClean="0"/>
              <a:t>Ахлюстин Вячеслав Николаевич</a:t>
            </a:r>
            <a:endParaRPr lang="ru-RU" sz="1600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7" y="1697032"/>
            <a:ext cx="4893594" cy="36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4" y="851039"/>
            <a:ext cx="6667500" cy="42862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63141" y="258244"/>
            <a:ext cx="67924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Территория социально-экономического развития «Заречный» 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ТОСЭР «Заречный»)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9084" y="1426549"/>
            <a:ext cx="406517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cs typeface="Aharoni" panose="02010803020104030203" pitchFamily="2" charset="-79"/>
              </a:rPr>
              <a:t>— это часть </a:t>
            </a:r>
            <a:r>
              <a:rPr lang="ru-RU" dirty="0">
                <a:cs typeface="Aharoni" panose="02010803020104030203" pitchFamily="2" charset="-79"/>
              </a:rPr>
              <a:t>территории </a:t>
            </a:r>
            <a:r>
              <a:rPr lang="ru-RU" dirty="0" smtClean="0">
                <a:cs typeface="Aharoni" panose="02010803020104030203" pitchFamily="2" charset="-79"/>
              </a:rPr>
              <a:t>ЗАТО г. Заречный Пензенской </a:t>
            </a:r>
            <a:r>
              <a:rPr lang="ru-RU" dirty="0">
                <a:cs typeface="Aharoni" panose="02010803020104030203" pitchFamily="2" charset="-79"/>
              </a:rPr>
              <a:t>области, </a:t>
            </a:r>
            <a:endParaRPr lang="ru-RU" dirty="0" smtClean="0">
              <a:cs typeface="Aharoni" panose="02010803020104030203" pitchFamily="2" charset="-79"/>
            </a:endParaRPr>
          </a:p>
          <a:p>
            <a:pPr fontAlgn="base"/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на </a:t>
            </a:r>
            <a:r>
              <a:rPr lang="ru-RU" dirty="0">
                <a:cs typeface="Aharoni" panose="02010803020104030203" pitchFamily="2" charset="-79"/>
              </a:rPr>
              <a:t>которой в </a:t>
            </a:r>
            <a:r>
              <a:rPr lang="ru-RU" dirty="0" smtClean="0">
                <a:cs typeface="Aharoni" panose="02010803020104030203" pitchFamily="2" charset="-79"/>
              </a:rPr>
              <a:t>соответствии </a:t>
            </a:r>
            <a:r>
              <a:rPr lang="ru-RU" dirty="0">
                <a:cs typeface="Aharoni" panose="02010803020104030203" pitchFamily="2" charset="-79"/>
              </a:rPr>
              <a:t>с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Постановлением Правительства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РФ от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05.07.2018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г.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№785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 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fontAlgn="base"/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установлен </a:t>
            </a:r>
            <a:r>
              <a:rPr lang="ru-RU" dirty="0">
                <a:cs typeface="Aharoni" panose="02010803020104030203" pitchFamily="2" charset="-79"/>
              </a:rPr>
              <a:t>особый правовой режим </a:t>
            </a:r>
            <a:r>
              <a:rPr lang="ru-RU" dirty="0" smtClean="0">
                <a:cs typeface="Aharoni" panose="02010803020104030203" pitchFamily="2" charset="-79"/>
              </a:rPr>
              <a:t>осуществления </a:t>
            </a:r>
            <a:r>
              <a:rPr lang="ru-RU" dirty="0">
                <a:cs typeface="Aharoni" panose="02010803020104030203" pitchFamily="2" charset="-79"/>
              </a:rPr>
              <a:t>предпринимательской </a:t>
            </a:r>
            <a:r>
              <a:rPr lang="ru-RU" dirty="0" smtClean="0">
                <a:cs typeface="Aharoni" panose="02010803020104030203" pitchFamily="2" charset="-79"/>
              </a:rPr>
              <a:t>деятельности.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50281" y="4824343"/>
            <a:ext cx="1112468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cs typeface="Aharoni" panose="02010803020104030203" pitchFamily="2" charset="-79"/>
              </a:rPr>
              <a:t>Осуществляя деятельность компании на ТОСЭР «Заречный»</a:t>
            </a:r>
            <a:r>
              <a:rPr lang="en-US" dirty="0" smtClean="0">
                <a:cs typeface="Aharoni" panose="02010803020104030203" pitchFamily="2" charset="-79"/>
              </a:rPr>
              <a:t> (</a:t>
            </a:r>
            <a:r>
              <a:rPr lang="ru-RU" dirty="0" smtClean="0">
                <a:cs typeface="Aharoni" panose="02010803020104030203" pitchFamily="2" charset="-79"/>
              </a:rPr>
              <a:t>получив статус резидента ТОСЭР), </a:t>
            </a:r>
            <a:r>
              <a:rPr lang="ru-RU" dirty="0">
                <a:cs typeface="Aharoni" panose="02010803020104030203" pitchFamily="2" charset="-79"/>
              </a:rPr>
              <a:t>вы автоматически получаете неоспоримое преимущество перед </a:t>
            </a:r>
            <a:r>
              <a:rPr lang="ru-RU" dirty="0" smtClean="0">
                <a:cs typeface="Aharoni" panose="02010803020104030203" pitchFamily="2" charset="-79"/>
              </a:rPr>
              <a:t>конкурентами </a:t>
            </a:r>
            <a:r>
              <a:rPr lang="ru-RU" dirty="0">
                <a:solidFill>
                  <a:srgbClr val="C00000"/>
                </a:solidFill>
                <a:cs typeface="Aharoni" panose="02010803020104030203" pitchFamily="2" charset="-79"/>
              </a:rPr>
              <a:t>за счет снижения налогообложения и таможенных </a:t>
            </a:r>
            <a:r>
              <a:rPr lang="ru-RU" dirty="0" smtClean="0">
                <a:solidFill>
                  <a:srgbClr val="C00000"/>
                </a:solidFill>
                <a:cs typeface="Aharoni" panose="02010803020104030203" pitchFamily="2" charset="-79"/>
              </a:rPr>
              <a:t>пошлин от 20% до 50%</a:t>
            </a:r>
            <a:r>
              <a:rPr lang="ru-RU" dirty="0" smtClean="0">
                <a:cs typeface="Aharoni" panose="02010803020104030203" pitchFamily="2" charset="-79"/>
              </a:rPr>
              <a:t>.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Кто может стать резидентом ТОСЭР?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65" y="1013017"/>
            <a:ext cx="10666699" cy="492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Организационно-правовая </a:t>
            </a:r>
            <a:r>
              <a:rPr lang="ru-RU" b="1" dirty="0"/>
              <a:t>форма компании</a:t>
            </a:r>
          </a:p>
          <a:p>
            <a:r>
              <a:rPr lang="ru-RU" sz="1600" dirty="0" smtClean="0"/>
              <a:t>Проект </a:t>
            </a:r>
            <a:r>
              <a:rPr lang="ru-RU" sz="1600" dirty="0"/>
              <a:t>ТОСЭР </a:t>
            </a:r>
            <a:r>
              <a:rPr lang="ru-RU" sz="1600" dirty="0" smtClean="0"/>
              <a:t>предусматривает </a:t>
            </a:r>
            <a:r>
              <a:rPr lang="ru-RU" sz="1600" dirty="0"/>
              <a:t>создание НОВОГО юридического лица любой организационно-правовой формы, за исключением компаний с государственным участием (казенные и унитарные), а также иностранных и с иностранным участием. </a:t>
            </a:r>
            <a:r>
              <a:rPr lang="ru-RU" sz="1600" dirty="0" smtClean="0"/>
              <a:t>Кроме </a:t>
            </a:r>
            <a:r>
              <a:rPr lang="ru-RU" sz="1600" dirty="0"/>
              <a:t>того, резидентами могут быть Индивидуальные предприниматели, отвечающие всем требованиям к кандидатам в Резиденты ТОСЭР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b="1" dirty="0" smtClean="0"/>
              <a:t>2. Вид </a:t>
            </a:r>
            <a:r>
              <a:rPr lang="ru-RU" b="1" dirty="0"/>
              <a:t>деятельности компании</a:t>
            </a:r>
          </a:p>
          <a:p>
            <a:r>
              <a:rPr lang="ru-RU" sz="1600" dirty="0"/>
              <a:t>Вид деятельности должен соответствовать </a:t>
            </a:r>
            <a:r>
              <a:rPr lang="ru-RU" sz="1600" b="1" dirty="0"/>
              <a:t>Перечню видов экономической деятельности, </a:t>
            </a:r>
            <a:r>
              <a:rPr lang="ru-RU" sz="1600" dirty="0"/>
              <a:t>установленного </a:t>
            </a:r>
            <a:r>
              <a:rPr lang="ru-RU" sz="1600" dirty="0" smtClean="0"/>
              <a:t>Постановлением Правительства </a:t>
            </a:r>
            <a:r>
              <a:rPr lang="ru-RU" sz="1600" dirty="0"/>
              <a:t>РФ от </a:t>
            </a:r>
            <a:r>
              <a:rPr lang="ru-RU" sz="1600" dirty="0" smtClean="0"/>
              <a:t>05.07.2018 </a:t>
            </a:r>
            <a:r>
              <a:rPr lang="ru-RU" sz="1600" dirty="0"/>
              <a:t>г. </a:t>
            </a:r>
            <a:r>
              <a:rPr lang="ru-RU" sz="1600" dirty="0" smtClean="0"/>
              <a:t>№785</a:t>
            </a:r>
            <a:r>
              <a:rPr lang="ru-RU" sz="1600" dirty="0"/>
              <a:t> . </a:t>
            </a:r>
          </a:p>
          <a:p>
            <a:endParaRPr lang="ru-RU" sz="1600" dirty="0"/>
          </a:p>
          <a:p>
            <a:r>
              <a:rPr lang="ru-RU" b="1" dirty="0" smtClean="0"/>
              <a:t>3. Территориальное </a:t>
            </a:r>
            <a:r>
              <a:rPr lang="ru-RU" b="1" dirty="0"/>
              <a:t>размещение бизнеса</a:t>
            </a:r>
          </a:p>
          <a:p>
            <a:r>
              <a:rPr lang="ru-RU" sz="1600" dirty="0"/>
              <a:t>Регистрация юридического лица производится в пределах ТОСЭР . Зарегистрированная компания не должна иметь филиалов за пределами ТОСЭР. Бизнес (включая офисы, производственные мощности и пр.) размещается на определенные законодательно площадки ТОСЭР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b="1" dirty="0" smtClean="0"/>
              <a:t>4. Минимальный </a:t>
            </a:r>
            <a:r>
              <a:rPr lang="ru-RU" b="1" dirty="0"/>
              <a:t>объем инвестиций</a:t>
            </a:r>
          </a:p>
          <a:p>
            <a:r>
              <a:rPr lang="ru-RU" sz="1600" dirty="0"/>
              <a:t>Минимальный объем капитальных вложений резидентов в бизнес для участия в проекте </a:t>
            </a:r>
            <a:r>
              <a:rPr lang="ru-RU" sz="1600" dirty="0" smtClean="0"/>
              <a:t>ТОСЭР Заречный составляет</a:t>
            </a:r>
          </a:p>
          <a:p>
            <a:r>
              <a:rPr lang="ru-RU" sz="1600" b="1" dirty="0" smtClean="0"/>
              <a:t>5 </a:t>
            </a:r>
            <a:r>
              <a:rPr lang="ru-RU" sz="1600" b="1" dirty="0"/>
              <a:t>млн. </a:t>
            </a:r>
            <a:r>
              <a:rPr lang="ru-RU" sz="1600" b="1" dirty="0" smtClean="0"/>
              <a:t>рублей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7909" y="519621"/>
            <a:ext cx="954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Разрешенные виды деятельности для резидентов ТОСЭР «Заречный»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51236"/>
              </p:ext>
            </p:extLst>
          </p:nvPr>
        </p:nvGraphicFramePr>
        <p:xfrm>
          <a:off x="511307" y="1918263"/>
          <a:ext cx="11098827" cy="315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45"/>
                <a:gridCol w="1483112"/>
                <a:gridCol w="8702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по ОКВЭД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</a:t>
                      </a:r>
                      <a:r>
                        <a:rPr lang="ru-RU" sz="1800" baseline="0" dirty="0" smtClean="0"/>
                        <a:t> деятельности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Обработка древесины и производство изделий из дерева и пробки, кроме мебели, производство изделий из соломки и материалов для плетения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резиновых и пластмассовых изделий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прочей неметаллической минеральной продукции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компьютеров, электронных и оптических изделий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электрического оборудования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6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6821" y="437356"/>
            <a:ext cx="957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Разрешенные виды деятельности для резидентов ТОСЭР «Заречный»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30013"/>
              </p:ext>
            </p:extLst>
          </p:nvPr>
        </p:nvGraphicFramePr>
        <p:xfrm>
          <a:off x="536913" y="1857537"/>
          <a:ext cx="11098827" cy="315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45"/>
                <a:gridCol w="1483112"/>
                <a:gridCol w="8702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по ОКВЭД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</a:t>
                      </a:r>
                      <a:r>
                        <a:rPr lang="ru-RU" sz="1800" baseline="0" dirty="0" smtClean="0"/>
                        <a:t> деятельности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автотранспортных средств, прицепов и полуприцепов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прочих транспортных средств и оборудования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прочих готовых изделий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и монтаж машин и оборудования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компьютерного программного обеспечения, консультационные услуги в данной области и другие сопутствующие услуги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Деятельность в области информационных технологий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Научные исследования и разработки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3" y="6273128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4097734" y="5055549"/>
            <a:ext cx="7538224" cy="7767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097734" y="2440417"/>
            <a:ext cx="7544140" cy="9082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103650" y="1026480"/>
            <a:ext cx="7538224" cy="100645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544" y="1080908"/>
            <a:ext cx="3034668" cy="9520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добавленную стоимость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541" y="2385664"/>
            <a:ext cx="3034669" cy="23285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прибыль организаций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540" y="5081752"/>
            <a:ext cx="3034669" cy="7767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имущество организаций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10221" y="1027838"/>
            <a:ext cx="69162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Заявительный порядок возмещения налога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210221" y="1417384"/>
            <a:ext cx="75512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Зачет (возврат) суммы налога, заявленной к возмещению в налоговой декларации, до завершения камеральной налоговой проверки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4210220" y="2453814"/>
            <a:ext cx="7214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Налоговая ставка по налогу в </a:t>
            </a:r>
            <a:r>
              <a:rPr lang="ru-RU" sz="1700" u="sng" dirty="0" smtClean="0"/>
              <a:t>федеральный бюджет</a:t>
            </a:r>
            <a:r>
              <a:rPr lang="ru-RU" sz="1700" dirty="0" smtClean="0"/>
              <a:t>- </a:t>
            </a:r>
            <a:r>
              <a:rPr lang="ru-RU" sz="1700" b="1" dirty="0" smtClean="0"/>
              <a:t>0 % в течение 5 налоговых периодов</a:t>
            </a:r>
            <a:r>
              <a:rPr lang="ru-RU" sz="1700" dirty="0" smtClean="0"/>
              <a:t>, начиная с налогового периода, в котором была получена первая прибыль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210221" y="5279457"/>
            <a:ext cx="721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0 % в течение 5 налоговых периодов</a:t>
            </a:r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097734" y="3465225"/>
            <a:ext cx="7578230" cy="12728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</a:rPr>
              <a:t>Налоговая ставка по налогу в </a:t>
            </a:r>
            <a:r>
              <a:rPr lang="ru-RU" sz="1700" u="sng" dirty="0" smtClean="0">
                <a:solidFill>
                  <a:schemeClr val="tx1"/>
                </a:solidFill>
              </a:rPr>
              <a:t>бюджеты субъектов РФ </a:t>
            </a:r>
            <a:r>
              <a:rPr lang="ru-RU" sz="1700" dirty="0" smtClean="0">
                <a:solidFill>
                  <a:schemeClr val="tx1"/>
                </a:solidFill>
              </a:rPr>
              <a:t>- </a:t>
            </a:r>
            <a:r>
              <a:rPr lang="ru-RU" sz="1700" b="1" dirty="0" smtClean="0">
                <a:solidFill>
                  <a:schemeClr val="tx1"/>
                </a:solidFill>
              </a:rPr>
              <a:t>5% в течение 5 налоговых периодов</a:t>
            </a:r>
            <a:r>
              <a:rPr lang="ru-RU" sz="1700" dirty="0" smtClean="0">
                <a:solidFill>
                  <a:schemeClr val="tx1"/>
                </a:solidFill>
              </a:rPr>
              <a:t>, начиная с налогового периода, в котором была получена первая прибыль от деятельности, осуществляемой при исполнении соглашений на ТОСЭР, и  </a:t>
            </a:r>
            <a:r>
              <a:rPr lang="ru-RU" sz="1700" b="1" dirty="0" smtClean="0">
                <a:solidFill>
                  <a:schemeClr val="tx1"/>
                </a:solidFill>
              </a:rPr>
              <a:t>10% в течение следующих 5 налоговых периодов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5238" y="236910"/>
            <a:ext cx="633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Преференции резидентов 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«Заречный»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4296568" y="3631353"/>
            <a:ext cx="4003285" cy="235615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39273" y="2229836"/>
            <a:ext cx="7393258" cy="10213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545" y="2227104"/>
            <a:ext cx="3034670" cy="9931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Земельный налог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542" y="3631354"/>
            <a:ext cx="3034671" cy="23561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добычу полезных ископаемых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85426" y="2296742"/>
            <a:ext cx="71895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0% на срок, устанавливаемый законодательным собранием муниципального образования для организации-резидента ТОСЭР в отношении земельных участков, расположенных в границах ТОСЭР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92045" y="3824148"/>
            <a:ext cx="375290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 течение </a:t>
            </a:r>
            <a:r>
              <a:rPr lang="ru-RU" sz="1700" b="1" dirty="0" smtClean="0"/>
              <a:t>120 налоговых периодов </a:t>
            </a:r>
            <a:r>
              <a:rPr lang="ru-RU" sz="1700" dirty="0" smtClean="0"/>
              <a:t>(с начала применения ставки налога на прибыль организаций в соответствии со ст. 284.4 НК РФ) </a:t>
            </a:r>
            <a:r>
              <a:rPr lang="ru-RU" sz="1700" b="1" dirty="0" smtClean="0"/>
              <a:t>коэффициент, характеризующий территорию добычи полезного ископаемого </a:t>
            </a:r>
            <a:r>
              <a:rPr lang="ru-RU" sz="1700" dirty="0" smtClean="0"/>
              <a:t>(КТД 1) </a:t>
            </a:r>
            <a:r>
              <a:rPr lang="ru-RU" sz="1700" b="1" dirty="0" smtClean="0"/>
              <a:t>принимается равным</a:t>
            </a:r>
            <a:endParaRPr lang="ru-RU" sz="17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9545" y="617754"/>
            <a:ext cx="3034668" cy="13448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Тарифы страховых взносов резидентов ТОСЭР</a:t>
            </a:r>
            <a:r>
              <a:rPr lang="en-US" sz="2400" dirty="0" smtClean="0"/>
              <a:t> </a:t>
            </a:r>
            <a:r>
              <a:rPr lang="en-US" sz="1100" dirty="0" smtClean="0"/>
              <a:t>(</a:t>
            </a:r>
            <a:r>
              <a:rPr lang="ru-RU" sz="1100" dirty="0" smtClean="0"/>
              <a:t>на 10 лет с даты получения статуса резидента ТОСЭР)</a:t>
            </a:r>
            <a:endParaRPr lang="ru-RU" sz="11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239407" y="712334"/>
            <a:ext cx="2899317" cy="31795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ПФ РФ-6,0%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239406" y="1106661"/>
            <a:ext cx="2899317" cy="34585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ФСС РФ-1,5 %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48617" y="1529965"/>
            <a:ext cx="2899317" cy="34735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ФФОМС РФ-0,1 %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7322977" y="677568"/>
            <a:ext cx="408706" cy="1199756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8731091" y="694945"/>
            <a:ext cx="2877015" cy="118237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Всего-7,6 %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8756975" y="3669346"/>
            <a:ext cx="2899317" cy="2946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0- первые 24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8742557" y="4039924"/>
            <a:ext cx="2899317" cy="34747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0,2 –с 25 по 48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8742556" y="4452629"/>
            <a:ext cx="2899317" cy="3200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0,4 –с 25 </a:t>
            </a:r>
            <a:r>
              <a:rPr lang="ru-RU" sz="1700" smtClean="0">
                <a:solidFill>
                  <a:schemeClr val="tx1"/>
                </a:solidFill>
              </a:rPr>
              <a:t>по 72 </a:t>
            </a:r>
            <a:r>
              <a:rPr lang="ru-RU" sz="1700" dirty="0" smtClean="0">
                <a:solidFill>
                  <a:schemeClr val="tx1"/>
                </a:solidFill>
              </a:rPr>
              <a:t>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8742555" y="4833914"/>
            <a:ext cx="2899317" cy="35143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0,6 –с 73 по 96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8742555" y="5256629"/>
            <a:ext cx="2899317" cy="31000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0,8 –с 97 по 120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731091" y="5631861"/>
            <a:ext cx="2899317" cy="35699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1- со 121 НП и далее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32" name="Рисунок 3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5096" y="430491"/>
            <a:ext cx="7415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Процедуры государственного и муниципального контроля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08021"/>
              </p:ext>
            </p:extLst>
          </p:nvPr>
        </p:nvGraphicFramePr>
        <p:xfrm>
          <a:off x="342900" y="1319913"/>
          <a:ext cx="112896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621"/>
                <a:gridCol w="4392624"/>
                <a:gridCol w="4389387"/>
              </a:tblGrid>
              <a:tr h="75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отсутствии статуса ТОСЭР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статуса ТОСЭР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51419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</a:p>
                    <a:p>
                      <a:r>
                        <a:rPr lang="ru-RU" b="1" dirty="0">
                          <a:effectLst/>
                        </a:rPr>
                        <a:t>График проверок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Устанавливается проверяющими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Подлежит согласованию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Минэкономразвития России</a:t>
                      </a:r>
                      <a:endParaRPr lang="ru-RU" dirty="0"/>
                    </a:p>
                  </a:txBody>
                  <a:tcPr/>
                </a:tc>
              </a:tr>
              <a:tr h="2040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очередных проверок: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20 рабочих дней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50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15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15 рабочих дней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40 часов для малого предприятия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10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9771" y="441446"/>
            <a:ext cx="806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Процедуры государственного и муниципального контроля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48024"/>
              </p:ext>
            </p:extLst>
          </p:nvPr>
        </p:nvGraphicFramePr>
        <p:xfrm>
          <a:off x="342900" y="1325881"/>
          <a:ext cx="11292840" cy="425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63"/>
                <a:gridCol w="4112620"/>
                <a:gridCol w="4328557"/>
              </a:tblGrid>
              <a:tr h="908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отсутствии статуса ТОСЭР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статуса ТОСЭР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16661">
                <a:tc>
                  <a:txBody>
                    <a:bodyPr/>
                    <a:lstStyle/>
                    <a:p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внеочередных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проверок: (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спецпроверки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расследования, экспертизы)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41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Внеплановые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Устанавливаются проверяющими органами</a:t>
                      </a:r>
                      <a:endParaRPr lang="ru-RU" dirty="0" smtClean="0"/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согласованию с уполномоченным ФОИВ в установленном им порядке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563C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4423</TotalTime>
  <Words>958</Words>
  <Application>Microsoft Office PowerPoint</Application>
  <PresentationFormat>Широкоэкранный</PresentationFormat>
  <Paragraphs>221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ЗУБАРЕВА</dc:creator>
  <cp:lastModifiedBy>АЛЕВТИНА ЗУБАРЕВА</cp:lastModifiedBy>
  <cp:revision>102</cp:revision>
  <dcterms:created xsi:type="dcterms:W3CDTF">2018-03-29T14:49:55Z</dcterms:created>
  <dcterms:modified xsi:type="dcterms:W3CDTF">2019-03-27T09:45:34Z</dcterms:modified>
</cp:coreProperties>
</file>