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2" r:id="rId1"/>
  </p:sldMasterIdLst>
  <p:sldIdLst>
    <p:sldId id="263" r:id="rId2"/>
    <p:sldId id="268" r:id="rId3"/>
    <p:sldId id="269" r:id="rId4"/>
    <p:sldId id="265" r:id="rId5"/>
    <p:sldId id="278" r:id="rId6"/>
    <p:sldId id="257" r:id="rId7"/>
    <p:sldId id="258" r:id="rId8"/>
    <p:sldId id="277" r:id="rId9"/>
    <p:sldId id="259" r:id="rId10"/>
    <p:sldId id="260" r:id="rId11"/>
    <p:sldId id="261" r:id="rId12"/>
    <p:sldId id="262" r:id="rId13"/>
    <p:sldId id="270" r:id="rId14"/>
    <p:sldId id="272" r:id="rId15"/>
    <p:sldId id="271" r:id="rId16"/>
    <p:sldId id="275" r:id="rId17"/>
    <p:sldId id="276" r:id="rId18"/>
    <p:sldId id="266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8D4"/>
    <a:srgbClr val="FCE3D0"/>
    <a:srgbClr val="FDF4ED"/>
    <a:srgbClr val="F8FDBB"/>
    <a:srgbClr val="FDE4C3"/>
    <a:srgbClr val="FAD6C6"/>
    <a:srgbClr val="F2CED2"/>
    <a:srgbClr val="EB9C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E75C-5A42-4950-9AE4-2C3F4A818894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B668C-BA29-4A79-9163-F876E5D489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335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E75C-5A42-4950-9AE4-2C3F4A818894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B668C-BA29-4A79-9163-F876E5D489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931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E75C-5A42-4950-9AE4-2C3F4A818894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B668C-BA29-4A79-9163-F876E5D489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162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E75C-5A42-4950-9AE4-2C3F4A818894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B668C-BA29-4A79-9163-F876E5D489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221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E75C-5A42-4950-9AE4-2C3F4A818894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B668C-BA29-4A79-9163-F876E5D489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541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E75C-5A42-4950-9AE4-2C3F4A818894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B668C-BA29-4A79-9163-F876E5D489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238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E75C-5A42-4950-9AE4-2C3F4A818894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B668C-BA29-4A79-9163-F876E5D489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46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E75C-5A42-4950-9AE4-2C3F4A818894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B668C-BA29-4A79-9163-F876E5D489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455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E75C-5A42-4950-9AE4-2C3F4A818894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B668C-BA29-4A79-9163-F876E5D489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481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E75C-5A42-4950-9AE4-2C3F4A818894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B668C-BA29-4A79-9163-F876E5D489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292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E75C-5A42-4950-9AE4-2C3F4A818894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B668C-BA29-4A79-9163-F876E5D489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4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0E75C-5A42-4950-9AE4-2C3F4A818894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B668C-BA29-4A79-9163-F876E5D489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587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hyperlink" Target="http://premium-pravo.ru/" TargetMode="External"/><Relationship Id="rId7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remium-pravo.ru/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remium-pravo.ru/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remium-pravo.ru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premiumtor.r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premiumtor.ru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remium-pravo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premium-pravo.ru/" TargetMode="External"/><Relationship Id="rId2" Type="http://schemas.openxmlformats.org/officeDocument/2006/relationships/hyperlink" Target="mailto:info@premiumtor.ru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2.png"/><Relationship Id="rId4" Type="http://schemas.openxmlformats.org/officeDocument/2006/relationships/hyperlink" Target="http://beznalogov74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remiumtor.ru/wp-content/uploads/2019/03/Postanovlenie-o-sozdanii-TOSER_Novouralsk.pd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remium-pravo.ru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remium-pravo.ru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remium-pravo.ru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remium-pravo.ru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remium-pravo.ru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876" y="-351865"/>
            <a:ext cx="12431751" cy="7459051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-160020" y="-388620"/>
            <a:ext cx="12538710" cy="7783830"/>
          </a:xfrm>
          <a:prstGeom prst="rect">
            <a:avLst/>
          </a:prstGeom>
          <a:gradFill>
            <a:gsLst>
              <a:gs pos="0">
                <a:srgbClr val="0070C0"/>
              </a:gs>
              <a:gs pos="26000">
                <a:schemeClr val="bg1">
                  <a:alpha val="54000"/>
                </a:schemeClr>
              </a:gs>
              <a:gs pos="74000">
                <a:schemeClr val="bg1">
                  <a:alpha val="20000"/>
                </a:schemeClr>
              </a:gs>
              <a:gs pos="91000">
                <a:schemeClr val="bg1">
                  <a:alpha val="93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68680" y="1546230"/>
            <a:ext cx="1008126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sx="90000" sy="90000" algn="tl" rotWithShape="0">
              <a:prstClr val="black">
                <a:alpha val="68000"/>
              </a:prstClr>
            </a:outerShdw>
            <a:reflection endPos="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  <a:t>Территория опережающего</a:t>
            </a:r>
          </a:p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  <a:t>социально-экономического развития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  <a:t>«Новоуральск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  <a:t>»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  <p:pic>
        <p:nvPicPr>
          <p:cNvPr id="30" name="Рисунок 29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376" y="5647381"/>
            <a:ext cx="2212729" cy="5254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87330" y="6316843"/>
            <a:ext cx="4235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Официальный уполномоченный партнер</a:t>
            </a:r>
          </a:p>
          <a:p>
            <a:pPr algn="ctr"/>
            <a:r>
              <a:rPr lang="ru-RU" dirty="0" smtClean="0"/>
              <a:t>по подбору резидентов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495049" y="2949398"/>
            <a:ext cx="692758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  <a:t>Основные положения для кандидатов в резиденты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39" y="175068"/>
            <a:ext cx="1638672" cy="59588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793" y="154448"/>
            <a:ext cx="1638672" cy="59588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804" y="166783"/>
            <a:ext cx="1604753" cy="58354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947" y="154448"/>
            <a:ext cx="1695375" cy="61650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9639958" y="130131"/>
            <a:ext cx="1604753" cy="5958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10038714" y="228016"/>
            <a:ext cx="14187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Roboto" pitchFamily="2" charset="0"/>
                <a:ea typeface="Roboto" pitchFamily="2" charset="0"/>
              </a:rPr>
              <a:t>Администрация </a:t>
            </a:r>
            <a:endParaRPr lang="ru-RU" sz="1000" dirty="0" smtClean="0">
              <a:latin typeface="Roboto" pitchFamily="2" charset="0"/>
              <a:ea typeface="Roboto" pitchFamily="2" charset="0"/>
            </a:endParaRPr>
          </a:p>
          <a:p>
            <a:r>
              <a:rPr lang="ru-RU" sz="1000" dirty="0" smtClean="0">
                <a:latin typeface="Roboto" pitchFamily="2" charset="0"/>
                <a:ea typeface="Roboto" pitchFamily="2" charset="0"/>
              </a:rPr>
              <a:t>г</a:t>
            </a:r>
            <a:r>
              <a:rPr lang="ru-RU" sz="1000" dirty="0" smtClean="0">
                <a:latin typeface="Roboto" pitchFamily="2" charset="0"/>
                <a:ea typeface="Roboto" pitchFamily="2" charset="0"/>
              </a:rPr>
              <a:t>. </a:t>
            </a:r>
            <a:r>
              <a:rPr lang="ru-RU" sz="1000" dirty="0" smtClean="0">
                <a:latin typeface="Roboto" pitchFamily="2" charset="0"/>
                <a:ea typeface="Roboto" pitchFamily="2" charset="0"/>
              </a:rPr>
              <a:t>Новоуральска</a:t>
            </a:r>
            <a:endParaRPr lang="ru-RU" sz="1000" dirty="0">
              <a:latin typeface="Roboto" pitchFamily="2" charset="0"/>
              <a:ea typeface="Roboto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016" y="130131"/>
            <a:ext cx="553837" cy="55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15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89771" y="441446"/>
            <a:ext cx="8069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Процедуры государственного и муниципального контроля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684537"/>
              </p:ext>
            </p:extLst>
          </p:nvPr>
        </p:nvGraphicFramePr>
        <p:xfrm>
          <a:off x="342900" y="1325881"/>
          <a:ext cx="11292840" cy="4258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1663"/>
                <a:gridCol w="4112620"/>
                <a:gridCol w="4328557"/>
              </a:tblGrid>
              <a:tr h="9083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i="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0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 отсутствии статуса ТОСЭР</a:t>
                      </a:r>
                    </a:p>
                    <a:p>
                      <a:pPr algn="ctr"/>
                      <a:endParaRPr lang="ru-RU" sz="20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i="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0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 наличии статуса ТОСЭР</a:t>
                      </a:r>
                      <a:endParaRPr lang="ru-RU" sz="20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1816661">
                <a:tc>
                  <a:txBody>
                    <a:bodyPr/>
                    <a:lstStyle/>
                    <a:p>
                      <a:endParaRPr lang="ru-RU" sz="1800" b="1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Сроки проведения внеочередных</a:t>
                      </a:r>
                      <a:r>
                        <a:rPr lang="ru-RU" sz="18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проверок: (</a:t>
                      </a:r>
                      <a:r>
                        <a:rPr lang="ru-RU" sz="18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спецпроверки</a:t>
                      </a: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расследования, экспертизы)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часов для малого предприятия</a:t>
                      </a:r>
                    </a:p>
                    <a:p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 часов для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микропредприятия</a:t>
                      </a:r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часов для малого предприятия</a:t>
                      </a:r>
                    </a:p>
                    <a:p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часов для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микропредприятия</a:t>
                      </a:r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2412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Внеплановые проверки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Осуществляются в общем порядке</a:t>
                      </a:r>
                      <a:endParaRPr lang="ru-RU" dirty="0" smtClean="0"/>
                    </a:p>
                    <a:p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согласованию с уполномоченным ФОИВ в установленном им порядке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00" y="6206262"/>
            <a:ext cx="1755401" cy="4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15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365774" y="630977"/>
            <a:ext cx="7439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Таможенная процедура свободной таможенной зоны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7921" y="2033540"/>
            <a:ext cx="113012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Режим свободной таможенной зоны позволит резиденту ТОСЭР </a:t>
            </a:r>
            <a:endParaRPr lang="ru-RU" dirty="0" smtClean="0"/>
          </a:p>
          <a:p>
            <a:r>
              <a:rPr lang="ru-RU" dirty="0" smtClean="0"/>
              <a:t>существенно </a:t>
            </a:r>
            <a:r>
              <a:rPr lang="ru-RU" dirty="0"/>
              <a:t>минимизировать издержки </a:t>
            </a:r>
            <a:r>
              <a:rPr lang="ru-RU" dirty="0" smtClean="0"/>
              <a:t>по </a:t>
            </a:r>
            <a:r>
              <a:rPr lang="ru-RU" dirty="0"/>
              <a:t>импортно-экспортным операциям</a:t>
            </a:r>
            <a:r>
              <a:rPr lang="ru-RU" dirty="0" smtClean="0"/>
              <a:t>:</a:t>
            </a:r>
          </a:p>
          <a:p>
            <a:endParaRPr lang="ru-RU" dirty="0"/>
          </a:p>
          <a:p>
            <a:pPr marL="342900" indent="-342900">
              <a:buAutoNum type="arabicPeriod"/>
            </a:pPr>
            <a:r>
              <a:rPr lang="ru-RU" b="1" dirty="0" smtClean="0"/>
              <a:t>снизить </a:t>
            </a:r>
            <a:r>
              <a:rPr lang="ru-RU" b="1" dirty="0"/>
              <a:t>инвестиционные затраты на 30 % </a:t>
            </a:r>
            <a:endParaRPr lang="ru-RU" b="1" dirty="0" smtClean="0"/>
          </a:p>
          <a:p>
            <a:r>
              <a:rPr lang="ru-RU" dirty="0" smtClean="0"/>
              <a:t>      за </a:t>
            </a:r>
            <a:r>
              <a:rPr lang="ru-RU" dirty="0"/>
              <a:t>счет освобождения от уплаты таможенных пошлин и НДС и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упрощения </a:t>
            </a:r>
            <a:r>
              <a:rPr lang="ru-RU" dirty="0"/>
              <a:t>таможенных процедур при ввозе импортного оборудования и комплектующих</a:t>
            </a:r>
            <a:r>
              <a:rPr lang="ru-RU" dirty="0" smtClean="0"/>
              <a:t>;</a:t>
            </a:r>
          </a:p>
          <a:p>
            <a:endParaRPr lang="ru-RU" dirty="0"/>
          </a:p>
          <a:p>
            <a:pPr marL="342900" indent="-342900">
              <a:buAutoNum type="arabicPeriod" startAt="2"/>
            </a:pPr>
            <a:r>
              <a:rPr lang="ru-RU" b="1" dirty="0" smtClean="0"/>
              <a:t>сократить </a:t>
            </a:r>
            <a:r>
              <a:rPr lang="ru-RU" b="1" dirty="0"/>
              <a:t>расходы на закупку </a:t>
            </a:r>
            <a:endParaRPr lang="ru-RU" b="1" dirty="0" smtClean="0"/>
          </a:p>
          <a:p>
            <a:r>
              <a:rPr lang="ru-RU" b="1" dirty="0"/>
              <a:t> </a:t>
            </a:r>
            <a:r>
              <a:rPr lang="ru-RU" b="1" dirty="0" smtClean="0"/>
              <a:t>      </a:t>
            </a:r>
            <a:r>
              <a:rPr lang="ru-RU" dirty="0" smtClean="0"/>
              <a:t>импортного </a:t>
            </a:r>
            <a:r>
              <a:rPr lang="ru-RU" dirty="0"/>
              <a:t>сырья и экспорт готовой продукции при ведении операционной деятельности.</a:t>
            </a:r>
          </a:p>
          <a:p>
            <a:endParaRPr lang="ru-RU" dirty="0"/>
          </a:p>
        </p:txBody>
      </p:sp>
      <p:pic>
        <p:nvPicPr>
          <p:cNvPr id="7" name="Рисунок 6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00" y="6206262"/>
            <a:ext cx="1755401" cy="4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5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412596" y="4089237"/>
            <a:ext cx="3429000" cy="49183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2596" y="4661351"/>
            <a:ext cx="3429000" cy="49183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12596" y="5245076"/>
            <a:ext cx="3429000" cy="49183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293541" y="334380"/>
            <a:ext cx="97372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Упрощенные процедуры оформления документации на строительство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2596" y="1040074"/>
            <a:ext cx="11301203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</a:t>
            </a:r>
            <a:r>
              <a:rPr lang="ru-RU" b="1" dirty="0" smtClean="0"/>
              <a:t>окращение </a:t>
            </a:r>
            <a:r>
              <a:rPr lang="ru-RU" b="1" dirty="0"/>
              <a:t>срока подготовительных </a:t>
            </a:r>
            <a:r>
              <a:rPr lang="ru-RU" b="1" dirty="0" smtClean="0"/>
              <a:t>работ:</a:t>
            </a:r>
          </a:p>
          <a:p>
            <a:endParaRPr lang="ru-RU" b="1" dirty="0" smtClean="0"/>
          </a:p>
          <a:p>
            <a:r>
              <a:rPr lang="ru-RU" b="1" i="1" dirty="0" smtClean="0"/>
              <a:t>подготовительные </a:t>
            </a:r>
            <a:r>
              <a:rPr lang="ru-RU" b="1" i="1" dirty="0"/>
              <a:t>работы могут выполняться </a:t>
            </a:r>
            <a:r>
              <a:rPr lang="ru-RU" dirty="0"/>
              <a:t>с даты представления проектной документации, подготовленной в отношении объектов капитального строительства, необходимых для размещения объектов инфраструктуры ТОСЭР, в целях проведения экспертизы такой проектной </a:t>
            </a:r>
            <a:r>
              <a:rPr lang="ru-RU" dirty="0" smtClean="0"/>
              <a:t>документации, </a:t>
            </a:r>
            <a:r>
              <a:rPr lang="ru-RU" b="1" i="1" dirty="0"/>
              <a:t>до выдачи разрешения на строительство</a:t>
            </a:r>
            <a:r>
              <a:rPr lang="ru-RU" dirty="0"/>
              <a:t> объектов, необходимых для размещения объектов инфраструктуры </a:t>
            </a:r>
            <a:r>
              <a:rPr lang="ru-RU" dirty="0" smtClean="0"/>
              <a:t>ТОСЭР.</a:t>
            </a:r>
            <a:r>
              <a:rPr lang="ru-RU" dirty="0"/>
              <a:t> </a:t>
            </a:r>
            <a:endParaRPr lang="ru-RU" dirty="0" smtClean="0"/>
          </a:p>
          <a:p>
            <a:endParaRPr lang="ru-RU" dirty="0" smtClean="0"/>
          </a:p>
          <a:p>
            <a:r>
              <a:rPr lang="ru-RU" sz="1600" dirty="0" smtClean="0"/>
              <a:t>(Перечень</a:t>
            </a:r>
            <a:r>
              <a:rPr lang="ru-RU" sz="1600" dirty="0"/>
              <a:t> видов подготовительных работ, выполнение которых допускается до получения разрешения на строительство, устанавливается уполномоченным федеральным органом по согласованию с федеральным органом исполнительной власти, осуществляющим функции по выработке государственной политики и нормативно-правовому регулированию в сфере </a:t>
            </a:r>
            <a:r>
              <a:rPr lang="ru-RU" sz="1600" dirty="0" smtClean="0"/>
              <a:t>строительства).</a:t>
            </a:r>
          </a:p>
          <a:p>
            <a:endParaRPr lang="ru-RU" dirty="0"/>
          </a:p>
          <a:p>
            <a:r>
              <a:rPr lang="ru-RU" b="1" dirty="0"/>
              <a:t>Экологическая экспертиза                           </a:t>
            </a:r>
            <a:r>
              <a:rPr lang="ru-RU" dirty="0"/>
              <a:t>не более 45 суток (нормативный срок — 60 суток).</a:t>
            </a:r>
          </a:p>
          <a:p>
            <a:endParaRPr lang="ru-RU" dirty="0"/>
          </a:p>
          <a:p>
            <a:r>
              <a:rPr lang="ru-RU" b="1" dirty="0" smtClean="0"/>
              <a:t>Срок </a:t>
            </a:r>
            <a:r>
              <a:rPr lang="ru-RU" b="1" dirty="0"/>
              <a:t>установления </a:t>
            </a:r>
            <a:r>
              <a:rPr lang="ru-RU" b="1" dirty="0" smtClean="0"/>
              <a:t>сервитута             </a:t>
            </a:r>
            <a:r>
              <a:rPr lang="ru-RU" dirty="0" smtClean="0"/>
              <a:t>        сокращенный, </a:t>
            </a:r>
            <a:r>
              <a:rPr lang="ru-RU" dirty="0"/>
              <a:t>без проведения общественных </a:t>
            </a:r>
            <a:r>
              <a:rPr lang="ru-RU" dirty="0" smtClean="0"/>
              <a:t>слушаний.</a:t>
            </a:r>
          </a:p>
          <a:p>
            <a:endParaRPr lang="ru-RU" dirty="0"/>
          </a:p>
          <a:p>
            <a:r>
              <a:rPr lang="ru-RU" b="1" dirty="0" smtClean="0"/>
              <a:t>Проект </a:t>
            </a:r>
            <a:r>
              <a:rPr lang="ru-RU" b="1" dirty="0"/>
              <a:t>планировки территории </a:t>
            </a:r>
            <a:r>
              <a:rPr lang="ru-RU" b="1" dirty="0" smtClean="0"/>
              <a:t>               </a:t>
            </a:r>
            <a:r>
              <a:rPr lang="ru-RU" dirty="0" smtClean="0"/>
              <a:t>не </a:t>
            </a:r>
            <a:r>
              <a:rPr lang="ru-RU" dirty="0"/>
              <a:t>требует проведения публичных слушаний.</a:t>
            </a:r>
          </a:p>
        </p:txBody>
      </p:sp>
      <p:sp>
        <p:nvSpPr>
          <p:cNvPr id="5" name="Нашивка 4"/>
          <p:cNvSpPr/>
          <p:nvPr/>
        </p:nvSpPr>
        <p:spPr>
          <a:xfrm>
            <a:off x="3955530" y="4679988"/>
            <a:ext cx="412248" cy="473202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Нашивка 13"/>
          <p:cNvSpPr/>
          <p:nvPr/>
        </p:nvSpPr>
        <p:spPr>
          <a:xfrm>
            <a:off x="3955530" y="4080161"/>
            <a:ext cx="412248" cy="473202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Нашивка 14"/>
          <p:cNvSpPr/>
          <p:nvPr/>
        </p:nvSpPr>
        <p:spPr>
          <a:xfrm>
            <a:off x="3957048" y="5245076"/>
            <a:ext cx="412248" cy="473202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7" name="Рисунок 16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00" y="6206262"/>
            <a:ext cx="1755401" cy="4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84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3" r="2195"/>
          <a:stretch/>
        </p:blipFill>
        <p:spPr>
          <a:xfrm>
            <a:off x="5418667" y="1112837"/>
            <a:ext cx="6603999" cy="421306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263141" y="258244"/>
            <a:ext cx="679248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  <a:t>Информация о ТОСЭР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  <a:t>«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  <a:t>Новоуральск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  <a:t>»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0281" y="1112837"/>
            <a:ext cx="5351692" cy="42780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Специализация </a:t>
            </a:r>
            <a:r>
              <a:rPr lang="ru-RU" sz="1600" b="1" dirty="0"/>
              <a:t>ТОСЭР «Новоуральск</a:t>
            </a:r>
            <a:r>
              <a:rPr lang="ru-RU" sz="1600" b="1" dirty="0" smtClean="0"/>
              <a:t>»:</a:t>
            </a:r>
            <a:endParaRPr lang="en-US" sz="1600" b="1" dirty="0" smtClean="0"/>
          </a:p>
          <a:p>
            <a:r>
              <a:rPr lang="en-US" sz="1600" dirty="0" smtClean="0"/>
              <a:t>- </a:t>
            </a:r>
            <a:r>
              <a:rPr lang="ru-RU" sz="1600" dirty="0" smtClean="0"/>
              <a:t>новые </a:t>
            </a:r>
            <a:r>
              <a:rPr lang="ru-RU" sz="1600" dirty="0"/>
              <a:t>материалы и конструкции, </a:t>
            </a:r>
            <a:endParaRPr lang="en-US" sz="1600" dirty="0" smtClean="0"/>
          </a:p>
          <a:p>
            <a:r>
              <a:rPr lang="en-US" sz="1600" dirty="0" smtClean="0"/>
              <a:t>- </a:t>
            </a:r>
            <a:r>
              <a:rPr lang="ru-RU" sz="1600" dirty="0" smtClean="0"/>
              <a:t>биомедицинские </a:t>
            </a:r>
            <a:r>
              <a:rPr lang="ru-RU" sz="1600" dirty="0"/>
              <a:t>технологии,</a:t>
            </a:r>
          </a:p>
          <a:p>
            <a:r>
              <a:rPr lang="en-US" sz="1600" dirty="0" smtClean="0"/>
              <a:t>- </a:t>
            </a:r>
            <a:r>
              <a:rPr lang="ru-RU" sz="1600" dirty="0" smtClean="0"/>
              <a:t>сельское </a:t>
            </a:r>
            <a:r>
              <a:rPr lang="ru-RU" sz="1600" dirty="0"/>
              <a:t>хозяйство и продукты питания, </a:t>
            </a:r>
            <a:endParaRPr lang="en-US" sz="1600" dirty="0" smtClean="0"/>
          </a:p>
          <a:p>
            <a:r>
              <a:rPr lang="en-US" sz="1600" dirty="0" smtClean="0"/>
              <a:t>- </a:t>
            </a:r>
            <a:r>
              <a:rPr lang="ru-RU" sz="1600" dirty="0" smtClean="0"/>
              <a:t>машиностроение</a:t>
            </a:r>
            <a:r>
              <a:rPr lang="ru-RU" sz="1600" dirty="0"/>
              <a:t>, </a:t>
            </a:r>
            <a:endParaRPr lang="en-US" sz="1600" dirty="0" smtClean="0"/>
          </a:p>
          <a:p>
            <a:r>
              <a:rPr lang="en-US" sz="1600" dirty="0" smtClean="0"/>
              <a:t>- </a:t>
            </a:r>
            <a:r>
              <a:rPr lang="ru-RU" sz="1600" dirty="0" smtClean="0"/>
              <a:t>источники</a:t>
            </a:r>
            <a:r>
              <a:rPr lang="en-US" sz="1600" dirty="0" smtClean="0"/>
              <a:t> </a:t>
            </a:r>
            <a:r>
              <a:rPr lang="ru-RU" sz="1600" dirty="0" smtClean="0"/>
              <a:t>питания</a:t>
            </a:r>
            <a:r>
              <a:rPr lang="ru-RU" sz="1600" dirty="0"/>
              <a:t>, </a:t>
            </a:r>
            <a:endParaRPr lang="en-US" sz="1600" dirty="0" smtClean="0"/>
          </a:p>
          <a:p>
            <a:r>
              <a:rPr lang="en-US" sz="1600" dirty="0" smtClean="0"/>
              <a:t>- </a:t>
            </a:r>
            <a:r>
              <a:rPr lang="ru-RU" sz="1600" dirty="0" smtClean="0"/>
              <a:t>аддитивные </a:t>
            </a:r>
            <a:r>
              <a:rPr lang="ru-RU" sz="1600" dirty="0"/>
              <a:t>и порошковые технологии, </a:t>
            </a:r>
            <a:endParaRPr lang="en-US" sz="1600" dirty="0" smtClean="0"/>
          </a:p>
          <a:p>
            <a:r>
              <a:rPr lang="ru-RU" sz="1600" dirty="0" smtClean="0"/>
              <a:t>- интеллектуальные</a:t>
            </a:r>
            <a:r>
              <a:rPr lang="en-US" sz="1600" dirty="0" smtClean="0"/>
              <a:t> </a:t>
            </a:r>
            <a:r>
              <a:rPr lang="ru-RU" sz="1600" dirty="0" smtClean="0"/>
              <a:t>приборы</a:t>
            </a:r>
            <a:endParaRPr lang="en-US" sz="1600" dirty="0" smtClean="0"/>
          </a:p>
          <a:p>
            <a:endParaRPr lang="ru-RU" sz="1600" dirty="0"/>
          </a:p>
          <a:p>
            <a:r>
              <a:rPr lang="ru-RU" sz="1600" dirty="0"/>
              <a:t>Численность населения Новоуральска – 84,2 </a:t>
            </a:r>
            <a:r>
              <a:rPr lang="ru-RU" sz="1600" dirty="0" err="1" smtClean="0"/>
              <a:t>тыс</a:t>
            </a:r>
            <a:r>
              <a:rPr lang="en-US" sz="1600" dirty="0"/>
              <a:t>.</a:t>
            </a:r>
            <a:r>
              <a:rPr lang="ru-RU" sz="1600" dirty="0" smtClean="0"/>
              <a:t> </a:t>
            </a:r>
            <a:r>
              <a:rPr lang="ru-RU" sz="1600" dirty="0"/>
              <a:t>человек</a:t>
            </a:r>
          </a:p>
          <a:p>
            <a:r>
              <a:rPr lang="ru-RU" sz="1600" dirty="0"/>
              <a:t>Занято в экономике города – 34 100 человек</a:t>
            </a:r>
          </a:p>
          <a:p>
            <a:r>
              <a:rPr lang="ru-RU" sz="1600" dirty="0"/>
              <a:t>Трудоспособное население – 45 000 </a:t>
            </a:r>
            <a:r>
              <a:rPr lang="ru-RU" sz="1600" dirty="0" smtClean="0"/>
              <a:t>человек</a:t>
            </a:r>
            <a:endParaRPr lang="en-US" sz="1600" dirty="0" smtClean="0"/>
          </a:p>
          <a:p>
            <a:endParaRPr lang="ru-RU" sz="1600" dirty="0"/>
          </a:p>
          <a:p>
            <a:r>
              <a:rPr lang="ru-RU" sz="1600" dirty="0"/>
              <a:t>Расстояние: до Екатеринбурга – 83 км</a:t>
            </a:r>
          </a:p>
          <a:p>
            <a:r>
              <a:rPr lang="ru-RU" sz="1600" dirty="0"/>
              <a:t>до Нижнего Тагила – 90 </a:t>
            </a:r>
            <a:r>
              <a:rPr lang="ru-RU" sz="1600" dirty="0" smtClean="0"/>
              <a:t>км</a:t>
            </a:r>
            <a:endParaRPr lang="ru-RU" sz="1600" dirty="0"/>
          </a:p>
          <a:p>
            <a:r>
              <a:rPr lang="ru-RU" sz="1600" dirty="0"/>
              <a:t>Расстояние до аэропорта «Кольцово» (Екатеринбург) – 100 км</a:t>
            </a:r>
            <a:endParaRPr lang="ru-RU" sz="16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81" y="6068254"/>
            <a:ext cx="1425687" cy="3385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81" y="6091330"/>
            <a:ext cx="1425687" cy="33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15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25" y="889186"/>
            <a:ext cx="4943475" cy="4953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263141" y="258244"/>
            <a:ext cx="679248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  <a:t>Земельные участки ТОСЭР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  <a:t>«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  <a:t>Новоуральск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  <a:t>»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60720" y="1297717"/>
            <a:ext cx="5875020" cy="47705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dirty="0"/>
              <a:t>ТОСЭР «Новоуральск» состоит из 5 земельных </a:t>
            </a:r>
            <a:r>
              <a:rPr lang="ru-RU" sz="1600" dirty="0" smtClean="0"/>
              <a:t>участков общей </a:t>
            </a:r>
            <a:r>
              <a:rPr lang="ru-RU" sz="1600" dirty="0"/>
              <a:t>площадью 684,6 </a:t>
            </a:r>
            <a:r>
              <a:rPr lang="ru-RU" sz="1600" dirty="0" smtClean="0"/>
              <a:t>га</a:t>
            </a:r>
            <a:r>
              <a:rPr lang="ru-RU" sz="1600" dirty="0"/>
              <a:t>:</a:t>
            </a:r>
            <a:endParaRPr lang="ru-RU" sz="1600" dirty="0" smtClean="0"/>
          </a:p>
          <a:p>
            <a:endParaRPr lang="ru-RU" sz="1600" dirty="0"/>
          </a:p>
          <a:p>
            <a:r>
              <a:rPr lang="ru-RU" sz="1600" dirty="0" smtClean="0"/>
              <a:t>1. Индустриальный </a:t>
            </a:r>
            <a:r>
              <a:rPr lang="ru-RU" sz="1600" dirty="0"/>
              <a:t>парк «</a:t>
            </a:r>
            <a:r>
              <a:rPr lang="ru-RU" sz="1600" dirty="0" err="1"/>
              <a:t>Новоуральский</a:t>
            </a:r>
            <a:r>
              <a:rPr lang="ru-RU" sz="1600" dirty="0"/>
              <a:t>» (</a:t>
            </a:r>
            <a:r>
              <a:rPr lang="en-US" sz="1600" dirty="0"/>
              <a:t>greenfield, </a:t>
            </a:r>
            <a:r>
              <a:rPr lang="ru-RU" sz="1600" dirty="0"/>
              <a:t>вне охраняемого периметра ЗАТО);</a:t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  <a:p>
            <a:r>
              <a:rPr lang="ru-RU" sz="1600" dirty="0" smtClean="0"/>
              <a:t>2. Биомедицинский </a:t>
            </a:r>
            <a:r>
              <a:rPr lang="ru-RU" sz="1600" dirty="0"/>
              <a:t>кластер (</a:t>
            </a:r>
            <a:r>
              <a:rPr lang="en-US" sz="1600" dirty="0"/>
              <a:t>brownfield);</a:t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  <a:p>
            <a:r>
              <a:rPr lang="ru-RU" sz="1600" dirty="0" smtClean="0"/>
              <a:t>3. ООО </a:t>
            </a:r>
            <a:r>
              <a:rPr lang="ru-RU" sz="1600" dirty="0"/>
              <a:t>«АМК УЭХК» (</a:t>
            </a:r>
            <a:r>
              <a:rPr lang="en-US" sz="1600" dirty="0"/>
              <a:t>brownfield);</a:t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  <a:p>
            <a:r>
              <a:rPr lang="ru-RU" sz="1600" dirty="0" smtClean="0"/>
              <a:t>4. </a:t>
            </a:r>
            <a:r>
              <a:rPr lang="en-US" sz="1600" dirty="0" smtClean="0"/>
              <a:t>1-4 </a:t>
            </a:r>
            <a:r>
              <a:rPr lang="ru-RU" sz="1600" dirty="0" err="1"/>
              <a:t>промплощадка</a:t>
            </a:r>
            <a:r>
              <a:rPr lang="ru-RU" sz="1600" dirty="0"/>
              <a:t> АО «УЭХК» (</a:t>
            </a:r>
            <a:r>
              <a:rPr lang="en-US" sz="1600" dirty="0"/>
              <a:t>brownfield);</a:t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  <a:p>
            <a:r>
              <a:rPr lang="ru-RU" sz="1600" dirty="0" smtClean="0"/>
              <a:t>5. Агропромышленный </a:t>
            </a:r>
            <a:r>
              <a:rPr lang="ru-RU" sz="1600" dirty="0"/>
              <a:t>парк (</a:t>
            </a:r>
            <a:r>
              <a:rPr lang="en-US" sz="1600" dirty="0"/>
              <a:t>greenfield, </a:t>
            </a:r>
            <a:r>
              <a:rPr lang="ru-RU" sz="1600" dirty="0"/>
              <a:t>вне охраняемого периметра ЗАТО).</a:t>
            </a:r>
          </a:p>
          <a:p>
            <a:endParaRPr lang="en-US" sz="16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81" y="6068254"/>
            <a:ext cx="1425687" cy="3385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81" y="6091330"/>
            <a:ext cx="1425687" cy="33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25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2263141" y="258244"/>
            <a:ext cx="679248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  <a:t>Земельные участки ТОСЭР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  <a:t>«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  <a:t>Новоуральск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  <a:t>»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81" y="6068254"/>
            <a:ext cx="1425687" cy="3385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81" y="6091330"/>
            <a:ext cx="1425687" cy="338554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308192"/>
              </p:ext>
            </p:extLst>
          </p:nvPr>
        </p:nvGraphicFramePr>
        <p:xfrm>
          <a:off x="450281" y="1227666"/>
          <a:ext cx="10985363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3386"/>
                <a:gridCol w="3600758"/>
                <a:gridCol w="2197073"/>
                <a:gridCol w="2197073"/>
                <a:gridCol w="2197073"/>
              </a:tblGrid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b="1" dirty="0" smtClean="0">
                          <a:effectLst/>
                        </a:rPr>
                        <a:t>№ п/п</a:t>
                      </a:r>
                      <a:endParaRPr lang="ru-RU" b="1" dirty="0">
                        <a:effectLst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>
                        <a:effectLst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effectLst/>
                        </a:rPr>
                        <a:t>Площадка</a:t>
                      </a:r>
                    </a:p>
                    <a:p>
                      <a:pPr algn="l" fontAlgn="ctr"/>
                      <a:endParaRPr lang="ru-RU" b="1" dirty="0">
                        <a:effectLst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b="1" dirty="0" smtClean="0">
                          <a:effectLst/>
                        </a:rPr>
                        <a:t>Вид</a:t>
                      </a:r>
                      <a:endParaRPr lang="ru-RU" b="1" dirty="0">
                        <a:effectLst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effectLst/>
                        </a:rPr>
                        <a:t>Площадь, га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effectLst/>
                        </a:rPr>
                        <a:t>Форма собственности</a:t>
                      </a:r>
                      <a:endParaRPr lang="ru-RU" b="1" dirty="0">
                        <a:effectLst/>
                      </a:endParaRPr>
                    </a:p>
                  </a:txBody>
                  <a:tcPr marL="76200" marR="76200" marT="76200" marB="7620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>
                          <a:effectLst/>
                        </a:rPr>
                        <a:t>1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dirty="0">
                          <a:effectLst/>
                        </a:rPr>
                        <a:t>Индустриальный парк</a:t>
                      </a:r>
                      <a:br>
                        <a:rPr lang="ru-RU" dirty="0">
                          <a:effectLst/>
                        </a:rPr>
                      </a:br>
                      <a:r>
                        <a:rPr lang="ru-RU" dirty="0">
                          <a:effectLst/>
                        </a:rPr>
                        <a:t>«</a:t>
                      </a:r>
                      <a:r>
                        <a:rPr lang="ru-RU" dirty="0" err="1">
                          <a:effectLst/>
                        </a:rPr>
                        <a:t>Новоуральский</a:t>
                      </a:r>
                      <a:r>
                        <a:rPr lang="ru-RU" dirty="0">
                          <a:effectLst/>
                        </a:rPr>
                        <a:t>»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greenfield,</a:t>
                      </a:r>
                    </a:p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вне охраняемого периметра ЗАТО</a:t>
                      </a:r>
                      <a:endParaRPr lang="ru-RU" dirty="0"/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dirty="0">
                          <a:effectLst/>
                        </a:rPr>
                        <a:t>256,5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dirty="0">
                          <a:effectLst/>
                        </a:rPr>
                        <a:t>Муниципальная</a:t>
                      </a:r>
                    </a:p>
                  </a:txBody>
                  <a:tcPr marL="76200" marR="76200" marT="76200" marB="76200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>
                          <a:effectLst/>
                        </a:rPr>
                        <a:t>2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dirty="0">
                          <a:effectLst/>
                        </a:rPr>
                        <a:t>Биомедицинский кластер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brownfield</a:t>
                      </a:r>
                      <a:endParaRPr lang="ru-RU" dirty="0"/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dirty="0">
                          <a:effectLst/>
                        </a:rPr>
                        <a:t>14,9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dirty="0">
                          <a:effectLst/>
                        </a:rPr>
                        <a:t>Неразграниченная</a:t>
                      </a:r>
                    </a:p>
                  </a:txBody>
                  <a:tcPr marL="76200" marR="76200" marT="76200" marB="76200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>
                          <a:effectLst/>
                        </a:rPr>
                        <a:t>3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dirty="0">
                          <a:effectLst/>
                        </a:rPr>
                        <a:t>Площадка ООО «АМК УЭХК»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brownfield</a:t>
                      </a:r>
                      <a:endParaRPr lang="ru-RU" dirty="0"/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dirty="0">
                          <a:effectLst/>
                        </a:rPr>
                        <a:t>44,0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dirty="0">
                          <a:effectLst/>
                        </a:rPr>
                        <a:t>Федеральная</a:t>
                      </a:r>
                    </a:p>
                  </a:txBody>
                  <a:tcPr marL="76200" marR="76200" marT="76200" marB="76200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>
                          <a:effectLst/>
                        </a:rPr>
                        <a:t>4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dirty="0">
                          <a:effectLst/>
                        </a:rPr>
                        <a:t>1-4 </a:t>
                      </a:r>
                      <a:r>
                        <a:rPr lang="ru-RU" dirty="0" err="1">
                          <a:effectLst/>
                        </a:rPr>
                        <a:t>промплощадка</a:t>
                      </a:r>
                      <a:r>
                        <a:rPr lang="ru-RU" dirty="0">
                          <a:effectLst/>
                        </a:rPr>
                        <a:t> АО «УЭХК»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brownfield</a:t>
                      </a:r>
                      <a:endParaRPr lang="ru-RU" dirty="0"/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dirty="0">
                          <a:effectLst/>
                        </a:rPr>
                        <a:t>188,9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dirty="0">
                          <a:effectLst/>
                        </a:rPr>
                        <a:t>Федеральная</a:t>
                      </a:r>
                    </a:p>
                  </a:txBody>
                  <a:tcPr marL="76200" marR="76200" marT="76200" marB="76200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>
                          <a:effectLst/>
                        </a:rPr>
                        <a:t>5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dirty="0">
                          <a:effectLst/>
                        </a:rPr>
                        <a:t>Агропромышленный парк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greenfield,</a:t>
                      </a:r>
                    </a:p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вне охраняемого периметра ЗАТО</a:t>
                      </a:r>
                      <a:endParaRPr lang="ru-RU" dirty="0" smtClean="0"/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dirty="0">
                          <a:effectLst/>
                        </a:rPr>
                        <a:t>180,3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dirty="0">
                          <a:effectLst/>
                        </a:rPr>
                        <a:t>Частная (АО «УЭКХ»)</a:t>
                      </a:r>
                    </a:p>
                  </a:txBody>
                  <a:tcPr marL="76200" marR="76200" marT="76200" marB="762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176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2263141" y="258244"/>
            <a:ext cx="679248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  <a:t>Как стать резидентом ТОСЭР?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81" y="6068254"/>
            <a:ext cx="1425687" cy="3385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81" y="6091330"/>
            <a:ext cx="1425687" cy="3385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7643" y="881665"/>
            <a:ext cx="10696739" cy="50167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600" dirty="0" smtClean="0"/>
              <a:t>Для принятия решения о регистрации статуса Резидента ТОСЭР вам необходимо предварительно проверить подходит ли для вашего бизнеса: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      - территориальное расположение 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      - разрешенные виды деятельности ТОСЭР 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      - минимальное инвестиционное вложение,	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      а также определить </a:t>
            </a:r>
            <a:r>
              <a:rPr lang="ru-RU" sz="1600" dirty="0"/>
              <a:t>свою потребность в земельном </a:t>
            </a:r>
            <a:r>
              <a:rPr lang="ru-RU" sz="1600" dirty="0" smtClean="0"/>
              <a:t>участке, помещении, производственных мощностях для     осуществления </a:t>
            </a:r>
            <a:r>
              <a:rPr lang="ru-RU" sz="1600" dirty="0"/>
              <a:t>деятельности</a:t>
            </a:r>
            <a:r>
              <a:rPr lang="ru-RU" sz="1600" dirty="0" smtClean="0"/>
              <a:t>.</a:t>
            </a:r>
          </a:p>
          <a:p>
            <a:endParaRPr lang="ru-RU" sz="1600" dirty="0"/>
          </a:p>
          <a:p>
            <a:pPr marL="342900" indent="-342900">
              <a:buAutoNum type="arabicPeriod" startAt="2"/>
            </a:pPr>
            <a:r>
              <a:rPr lang="ru-RU" sz="1600" dirty="0" smtClean="0"/>
              <a:t>Оставить заявку на консультацию по электронной почте</a:t>
            </a:r>
            <a:r>
              <a:rPr lang="ru-RU" sz="1600" dirty="0"/>
              <a:t>: </a:t>
            </a:r>
            <a:r>
              <a:rPr lang="en-US" sz="1600" dirty="0" smtClean="0">
                <a:hlinkClick r:id="rId3"/>
              </a:rPr>
              <a:t>info@premiumtor.ru</a:t>
            </a:r>
            <a:r>
              <a:rPr lang="ru-RU" sz="1600" dirty="0"/>
              <a:t> </a:t>
            </a:r>
            <a:r>
              <a:rPr lang="ru-RU" sz="1600" dirty="0" smtClean="0"/>
              <a:t>или по телефону</a:t>
            </a:r>
            <a:r>
              <a:rPr lang="ru-RU" sz="1600" dirty="0"/>
              <a:t>: +7 (911) </a:t>
            </a:r>
            <a:r>
              <a:rPr lang="ru-RU" sz="1600" dirty="0" smtClean="0"/>
              <a:t>74-11-777</a:t>
            </a:r>
            <a:br>
              <a:rPr lang="ru-RU" sz="1600" dirty="0" smtClean="0"/>
            </a:br>
            <a:endParaRPr lang="ru-RU" sz="1600" dirty="0" smtClean="0"/>
          </a:p>
          <a:p>
            <a:pPr marL="342900" indent="-342900">
              <a:buFontTx/>
              <a:buAutoNum type="arabicPeriod" startAt="2"/>
            </a:pPr>
            <a:r>
              <a:rPr lang="ru-RU" sz="1600" dirty="0"/>
              <a:t>На консультации мы проведем первичный аудит документов, выявим перспективы и риски для вашего бизнеса и поможем подобрать оптимальный для вас вариант ТОСЭР и предпринимательской деятельности. 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 smtClean="0"/>
          </a:p>
          <a:p>
            <a:pPr marL="342900" indent="-342900">
              <a:buFontTx/>
              <a:buAutoNum type="arabicPeriod" startAt="2"/>
            </a:pPr>
            <a:r>
              <a:rPr lang="ru-RU" sz="1600" dirty="0" smtClean="0"/>
              <a:t>Далее </a:t>
            </a:r>
            <a:r>
              <a:rPr lang="ru-RU" sz="1600" dirty="0"/>
              <a:t>проводятся работы по согласованному плану до полного оформления статуса резидента. </a:t>
            </a:r>
            <a:endParaRPr lang="ru-RU" sz="1600" dirty="0" smtClean="0"/>
          </a:p>
          <a:p>
            <a:pPr marL="342900" indent="-342900">
              <a:buFontTx/>
              <a:buAutoNum type="arabicPeriod" startAt="2"/>
            </a:pPr>
            <a:endParaRPr lang="ru-RU" sz="1600" dirty="0"/>
          </a:p>
          <a:p>
            <a:pPr marL="342900" indent="-342900">
              <a:buFontTx/>
              <a:buAutoNum type="arabicPeriod" startAt="2"/>
            </a:pPr>
            <a:endParaRPr lang="ru-RU" sz="1600" dirty="0" smtClean="0"/>
          </a:p>
          <a:p>
            <a:r>
              <a:rPr lang="ru-RU" sz="1600" dirty="0" smtClean="0"/>
              <a:t>Юридическая компания «ПРЕМИУМ-ПРАВО» предлагает несколько вариантов ТОСЭР. Все проекты имеют свои особенности и географическое расположение. Подробнее о других вариантах ТОСЭР можно посмотреть на сайте: </a:t>
            </a:r>
            <a:r>
              <a:rPr lang="en-US" sz="1600" dirty="0" smtClean="0">
                <a:hlinkClick r:id="rId4"/>
              </a:rPr>
              <a:t>premiumtor.ru</a:t>
            </a:r>
            <a:r>
              <a:rPr lang="ru-RU" sz="1600" dirty="0" smtClean="0"/>
              <a:t> или позвонив по телефону: </a:t>
            </a:r>
            <a:r>
              <a:rPr lang="ru-RU" sz="1600" dirty="0"/>
              <a:t>+7 911 </a:t>
            </a:r>
            <a:r>
              <a:rPr lang="ru-RU" sz="1600" dirty="0" smtClean="0"/>
              <a:t>74-11-777.</a:t>
            </a:r>
            <a:endParaRPr lang="ru-RU" sz="1600" dirty="0"/>
          </a:p>
          <a:p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184339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689902" y="451660"/>
            <a:ext cx="1822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О компании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8300" y="1262576"/>
            <a:ext cx="523536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Юридическая компания «ПРЕМИУМ-ПРАВО</a:t>
            </a:r>
            <a:r>
              <a:rPr lang="ru-RU" b="1" dirty="0" smtClean="0"/>
              <a:t>»</a:t>
            </a:r>
          </a:p>
          <a:p>
            <a:endParaRPr lang="ru-RU" b="1" dirty="0"/>
          </a:p>
          <a:p>
            <a:pPr marL="285750" indent="-285750">
              <a:buFontTx/>
              <a:buChar char="-"/>
            </a:pPr>
            <a:r>
              <a:rPr lang="ru-RU" sz="1600" dirty="0" smtClean="0"/>
              <a:t>более </a:t>
            </a:r>
            <a:r>
              <a:rPr lang="ru-RU" sz="1600" dirty="0"/>
              <a:t>17 лет успешного оказания услуг в сфере консалтинга, судебного представительства и корпоративного права</a:t>
            </a:r>
            <a:r>
              <a:rPr lang="ru-RU" sz="1600" dirty="0" smtClean="0"/>
              <a:t>;</a:t>
            </a:r>
          </a:p>
          <a:p>
            <a:pPr marL="285750" indent="-285750">
              <a:buFontTx/>
              <a:buChar char="-"/>
            </a:pPr>
            <a:endParaRPr lang="ru-RU" sz="1600" dirty="0"/>
          </a:p>
          <a:p>
            <a:pPr marL="285750" indent="-285750">
              <a:buFontTx/>
              <a:buChar char="-"/>
            </a:pPr>
            <a:r>
              <a:rPr lang="ru-RU" sz="1600" dirty="0" smtClean="0"/>
              <a:t>официальный уполномоченный партнер по </a:t>
            </a:r>
            <a:r>
              <a:rPr lang="ru-RU" sz="1600" dirty="0"/>
              <a:t>подбору резидентов для участия в </a:t>
            </a:r>
            <a:r>
              <a:rPr lang="ru-RU" sz="1600" dirty="0" smtClean="0"/>
              <a:t>проектах ТОСЭР;</a:t>
            </a:r>
            <a:br>
              <a:rPr lang="ru-RU" sz="1600" dirty="0" smtClean="0"/>
            </a:br>
            <a:endParaRPr lang="ru-RU" sz="1600" dirty="0" smtClean="0"/>
          </a:p>
          <a:p>
            <a:pPr marL="285750" indent="-285750">
              <a:buFontTx/>
              <a:buChar char="-"/>
            </a:pPr>
            <a:r>
              <a:rPr lang="ru-RU" sz="1600" dirty="0" smtClean="0"/>
              <a:t>обеспечиваем </a:t>
            </a:r>
            <a:r>
              <a:rPr lang="ru-RU" sz="1600" dirty="0"/>
              <a:t>полное правовое сопровождение получения статуса «резидент ТОСЭР», а также преимущество в его </a:t>
            </a:r>
            <a:r>
              <a:rPr lang="ru-RU" sz="1600" dirty="0" smtClean="0"/>
              <a:t>получении;</a:t>
            </a:r>
            <a:br>
              <a:rPr lang="ru-RU" sz="1600" dirty="0" smtClean="0"/>
            </a:br>
            <a:endParaRPr lang="ru-RU" sz="1600" dirty="0" smtClean="0"/>
          </a:p>
          <a:p>
            <a:pPr marL="285750" indent="-285750">
              <a:buFontTx/>
              <a:buChar char="-"/>
            </a:pPr>
            <a:r>
              <a:rPr lang="ru-RU" sz="1600" dirty="0" smtClean="0"/>
              <a:t>организовываем </a:t>
            </a:r>
            <a:r>
              <a:rPr lang="ru-RU" sz="1600" dirty="0"/>
              <a:t>предоставление резидентам ТОСЭР услуг, необходимых для осуществления деятельности на ТОСЭР (в том числе юридических, услуг по таможенному оформлению и др</a:t>
            </a:r>
            <a:r>
              <a:rPr lang="ru-RU" sz="1600" dirty="0" smtClean="0"/>
              <a:t>.)</a:t>
            </a:r>
            <a:endParaRPr lang="ru-RU" dirty="0" smtClean="0"/>
          </a:p>
        </p:txBody>
      </p:sp>
      <p:pic>
        <p:nvPicPr>
          <p:cNvPr id="8" name="Рисунок 7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00" y="6206262"/>
            <a:ext cx="1755401" cy="4168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4" t="-438" r="8291" b="406"/>
          <a:stretch/>
        </p:blipFill>
        <p:spPr>
          <a:xfrm>
            <a:off x="6423102" y="1436699"/>
            <a:ext cx="5325156" cy="423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91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975670" y="451660"/>
            <a:ext cx="3524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Контактная информация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8300" y="1697032"/>
            <a:ext cx="511270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1600" b="1" dirty="0" smtClean="0"/>
              <a:t>Адрес</a:t>
            </a:r>
            <a:r>
              <a:rPr lang="ru-RU" sz="1600" b="1" dirty="0"/>
              <a:t>:</a:t>
            </a:r>
            <a:r>
              <a:rPr lang="ru-RU" sz="1600" dirty="0"/>
              <a:t> </a:t>
            </a:r>
            <a:endParaRPr lang="ru-RU" sz="1600" dirty="0" smtClean="0"/>
          </a:p>
          <a:p>
            <a:pPr fontAlgn="base"/>
            <a:r>
              <a:rPr lang="ru-RU" sz="1600" dirty="0" smtClean="0"/>
              <a:t>Санкт-Петербург</a:t>
            </a:r>
            <a:r>
              <a:rPr lang="ru-RU" sz="1600" dirty="0"/>
              <a:t>, Торфяная дорога, д. 7 «Ф», офис </a:t>
            </a:r>
            <a:r>
              <a:rPr lang="ru-RU" sz="1600" dirty="0" smtClean="0"/>
              <a:t>1316</a:t>
            </a:r>
          </a:p>
          <a:p>
            <a:pPr fontAlgn="base"/>
            <a:r>
              <a:rPr lang="ru-RU" sz="1600" dirty="0" smtClean="0"/>
              <a:t> </a:t>
            </a:r>
            <a:endParaRPr lang="ru-RU" sz="1600" dirty="0"/>
          </a:p>
          <a:p>
            <a:pPr fontAlgn="base"/>
            <a:r>
              <a:rPr lang="ru-RU" sz="1600" b="1" dirty="0"/>
              <a:t>Телефон</a:t>
            </a:r>
            <a:r>
              <a:rPr lang="ru-RU" sz="1600" dirty="0" smtClean="0"/>
              <a:t>:</a:t>
            </a:r>
          </a:p>
          <a:p>
            <a:pPr fontAlgn="base"/>
            <a:r>
              <a:rPr lang="ru-RU" sz="1600" dirty="0" smtClean="0"/>
              <a:t>+</a:t>
            </a:r>
            <a:r>
              <a:rPr lang="ru-RU" sz="1600" dirty="0"/>
              <a:t>7-921-43-33-800 , +</a:t>
            </a:r>
            <a:r>
              <a:rPr lang="ru-RU" sz="1600" dirty="0" smtClean="0"/>
              <a:t>7-911-74-11-777</a:t>
            </a:r>
          </a:p>
          <a:p>
            <a:pPr fontAlgn="base"/>
            <a:endParaRPr lang="ru-RU" sz="1600" dirty="0" smtClean="0"/>
          </a:p>
          <a:p>
            <a:pPr fontAlgn="base"/>
            <a:r>
              <a:rPr lang="ru-RU" sz="1600" b="1" dirty="0"/>
              <a:t>E-</a:t>
            </a:r>
            <a:r>
              <a:rPr lang="ru-RU" sz="1600" b="1" dirty="0" err="1"/>
              <a:t>mail</a:t>
            </a:r>
            <a:r>
              <a:rPr lang="ru-RU" sz="1600" b="1" dirty="0"/>
              <a:t>: </a:t>
            </a:r>
            <a:endParaRPr lang="ru-RU" sz="1600" b="1" dirty="0" smtClean="0"/>
          </a:p>
          <a:p>
            <a:pPr fontAlgn="base"/>
            <a:r>
              <a:rPr lang="en-US" sz="1600" dirty="0" smtClean="0">
                <a:hlinkClick r:id="rId2"/>
              </a:rPr>
              <a:t>info@premiumtor.ru</a:t>
            </a:r>
            <a:endParaRPr lang="ru-RU" sz="1600" dirty="0" smtClean="0"/>
          </a:p>
          <a:p>
            <a:pPr fontAlgn="base"/>
            <a:endParaRPr lang="ru-RU" sz="1600" dirty="0"/>
          </a:p>
          <a:p>
            <a:pPr fontAlgn="base"/>
            <a:r>
              <a:rPr lang="ru-RU" sz="1600" b="1" dirty="0"/>
              <a:t>Сайт:</a:t>
            </a:r>
            <a:r>
              <a:rPr lang="ru-RU" sz="1600" dirty="0"/>
              <a:t> </a:t>
            </a:r>
            <a:endParaRPr lang="ru-RU" sz="1600" dirty="0" smtClean="0"/>
          </a:p>
          <a:p>
            <a:pPr fontAlgn="base"/>
            <a:r>
              <a:rPr lang="ru-RU" sz="1600" dirty="0" smtClean="0">
                <a:hlinkClick r:id="rId3"/>
              </a:rPr>
              <a:t>premium-pravo.ru</a:t>
            </a:r>
            <a:endParaRPr lang="ru-RU" sz="1600" dirty="0" smtClean="0"/>
          </a:p>
          <a:p>
            <a:pPr fontAlgn="base"/>
            <a:r>
              <a:rPr lang="en-US" sz="1600" dirty="0" smtClean="0">
                <a:hlinkClick r:id="rId4"/>
              </a:rPr>
              <a:t>beznalogov74.ru</a:t>
            </a:r>
            <a:endParaRPr lang="ru-RU" sz="1600" dirty="0" smtClean="0"/>
          </a:p>
          <a:p>
            <a:pPr fontAlgn="base"/>
            <a:r>
              <a:rPr lang="en-US" sz="1600" dirty="0" smtClean="0">
                <a:hlinkClick r:id="rId2"/>
              </a:rPr>
              <a:t>premiumtor.ru</a:t>
            </a:r>
            <a:endParaRPr lang="ru-RU" sz="1600" dirty="0" smtClean="0"/>
          </a:p>
          <a:p>
            <a:pPr fontAlgn="base"/>
            <a:endParaRPr lang="ru-RU" sz="1600" dirty="0"/>
          </a:p>
          <a:p>
            <a:pPr fontAlgn="base"/>
            <a:r>
              <a:rPr lang="ru-RU" sz="1600" b="1" dirty="0" smtClean="0"/>
              <a:t>Генеральный директор: </a:t>
            </a:r>
          </a:p>
          <a:p>
            <a:pPr fontAlgn="base"/>
            <a:r>
              <a:rPr lang="ru-RU" sz="1600" dirty="0" smtClean="0"/>
              <a:t>Ахлюстин Вячеслав Николаевич</a:t>
            </a:r>
            <a:endParaRPr lang="ru-RU" sz="1600" dirty="0"/>
          </a:p>
        </p:txBody>
      </p:sp>
      <p:pic>
        <p:nvPicPr>
          <p:cNvPr id="8" name="Рисунок 7">
            <a:hlinkClick r:id="rId3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00" y="6206262"/>
            <a:ext cx="1755401" cy="4168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557" y="1697032"/>
            <a:ext cx="4893594" cy="367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85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4" y="760751"/>
            <a:ext cx="6667500" cy="428625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263141" y="258244"/>
            <a:ext cx="679248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  <a:t>Территория социально-экономического развития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  <a:t>«Новоуральск»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  <a:t>(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  <a:t>ТОСЭР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  <a:t>«Новоуральск»)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59084" y="1426549"/>
            <a:ext cx="4065176" cy="29546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base"/>
            <a:r>
              <a:rPr lang="ru-RU" dirty="0" smtClean="0">
                <a:cs typeface="Aharoni" panose="02010803020104030203" pitchFamily="2" charset="-79"/>
              </a:rPr>
              <a:t>— это часть </a:t>
            </a:r>
            <a:r>
              <a:rPr lang="ru-RU" dirty="0">
                <a:cs typeface="Aharoni" panose="02010803020104030203" pitchFamily="2" charset="-79"/>
              </a:rPr>
              <a:t>территории </a:t>
            </a:r>
            <a:r>
              <a:rPr lang="ru-RU" dirty="0" smtClean="0">
                <a:cs typeface="Aharoni" panose="02010803020104030203" pitchFamily="2" charset="-79"/>
              </a:rPr>
              <a:t>ЗАТО г. </a:t>
            </a:r>
            <a:r>
              <a:rPr lang="ru-RU" dirty="0">
                <a:cs typeface="Aharoni" panose="02010803020104030203" pitchFamily="2" charset="-79"/>
              </a:rPr>
              <a:t>Новоуральск</a:t>
            </a:r>
            <a:r>
              <a:rPr lang="ru-RU" dirty="0">
                <a:cs typeface="Aharoni" panose="02010803020104030203" pitchFamily="2" charset="-79"/>
              </a:rPr>
              <a:t> </a:t>
            </a:r>
            <a:r>
              <a:rPr lang="ru-RU" dirty="0" smtClean="0">
                <a:cs typeface="Aharoni" panose="02010803020104030203" pitchFamily="2" charset="-79"/>
              </a:rPr>
              <a:t>Свердловской области, </a:t>
            </a:r>
            <a:endParaRPr lang="ru-RU" dirty="0" smtClean="0">
              <a:cs typeface="Aharoni" panose="02010803020104030203" pitchFamily="2" charset="-79"/>
            </a:endParaRPr>
          </a:p>
          <a:p>
            <a:pPr fontAlgn="base"/>
            <a:r>
              <a:rPr lang="ru-RU" dirty="0" smtClean="0">
                <a:cs typeface="Aharoni" panose="02010803020104030203" pitchFamily="2" charset="-79"/>
              </a:rPr>
              <a:t/>
            </a:r>
            <a:br>
              <a:rPr lang="ru-RU" dirty="0" smtClean="0">
                <a:cs typeface="Aharoni" panose="02010803020104030203" pitchFamily="2" charset="-79"/>
              </a:rPr>
            </a:br>
            <a:r>
              <a:rPr lang="ru-RU" dirty="0" smtClean="0">
                <a:cs typeface="Aharoni" panose="02010803020104030203" pitchFamily="2" charset="-79"/>
              </a:rPr>
              <a:t>на </a:t>
            </a:r>
            <a:r>
              <a:rPr lang="ru-RU" dirty="0">
                <a:cs typeface="Aharoni" panose="02010803020104030203" pitchFamily="2" charset="-79"/>
              </a:rPr>
              <a:t>которой в </a:t>
            </a:r>
            <a:r>
              <a:rPr lang="ru-RU" dirty="0" smtClean="0">
                <a:cs typeface="Aharoni" panose="02010803020104030203" pitchFamily="2" charset="-79"/>
              </a:rPr>
              <a:t>соответствии </a:t>
            </a:r>
            <a:r>
              <a:rPr lang="ru-RU" dirty="0">
                <a:cs typeface="Aharoni" panose="02010803020104030203" pitchFamily="2" charset="-79"/>
              </a:rPr>
              <a:t>с 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cs typeface="Aharoni" panose="02010803020104030203" pitchFamily="2" charset="-79"/>
                <a:hlinkClick r:id="rId3"/>
              </a:rPr>
              <a:t>Постановлением Правительства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cs typeface="Aharoni" panose="02010803020104030203" pitchFamily="2" charset="-79"/>
                <a:hlinkClick r:id="rId3"/>
              </a:rPr>
              <a:t>РФ от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cs typeface="Aharoni" panose="02010803020104030203" pitchFamily="2" charset="-79"/>
                <a:hlinkClick r:id="rId3"/>
              </a:rPr>
              <a:t>12.02.2019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cs typeface="Aharoni" panose="02010803020104030203" pitchFamily="2" charset="-79"/>
                <a:hlinkClick r:id="rId3"/>
              </a:rPr>
              <a:t>г.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cs typeface="Aharoni" panose="02010803020104030203" pitchFamily="2" charset="-79"/>
                <a:hlinkClick r:id="rId3"/>
              </a:rPr>
              <a:t>№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cs typeface="Aharoni" panose="02010803020104030203" pitchFamily="2" charset="-79"/>
                <a:hlinkClick r:id="rId3"/>
              </a:rPr>
              <a:t>130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cs typeface="Aharoni" panose="02010803020104030203" pitchFamily="2" charset="-79"/>
                <a:hlinkClick r:id="rId3"/>
              </a:rPr>
              <a:t> </a:t>
            </a:r>
            <a:endParaRPr lang="ru-RU" b="1" dirty="0" smtClean="0">
              <a:solidFill>
                <a:schemeClr val="accent4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fontAlgn="base"/>
            <a:r>
              <a:rPr lang="ru-RU" dirty="0" smtClean="0">
                <a:cs typeface="Aharoni" panose="02010803020104030203" pitchFamily="2" charset="-79"/>
              </a:rPr>
              <a:t/>
            </a:r>
            <a:br>
              <a:rPr lang="ru-RU" dirty="0" smtClean="0">
                <a:cs typeface="Aharoni" panose="02010803020104030203" pitchFamily="2" charset="-79"/>
              </a:rPr>
            </a:br>
            <a:r>
              <a:rPr lang="ru-RU" dirty="0" smtClean="0">
                <a:cs typeface="Aharoni" panose="02010803020104030203" pitchFamily="2" charset="-79"/>
              </a:rPr>
              <a:t>установлен </a:t>
            </a:r>
            <a:r>
              <a:rPr lang="ru-RU" dirty="0">
                <a:cs typeface="Aharoni" panose="02010803020104030203" pitchFamily="2" charset="-79"/>
              </a:rPr>
              <a:t>особый правовой режим </a:t>
            </a:r>
            <a:r>
              <a:rPr lang="ru-RU" dirty="0" smtClean="0">
                <a:cs typeface="Aharoni" panose="02010803020104030203" pitchFamily="2" charset="-79"/>
              </a:rPr>
              <a:t>осуществления </a:t>
            </a:r>
            <a:r>
              <a:rPr lang="ru-RU" dirty="0">
                <a:cs typeface="Aharoni" panose="02010803020104030203" pitchFamily="2" charset="-79"/>
              </a:rPr>
              <a:t>предпринимательской </a:t>
            </a:r>
            <a:r>
              <a:rPr lang="ru-RU" dirty="0" smtClean="0">
                <a:cs typeface="Aharoni" panose="02010803020104030203" pitchFamily="2" charset="-79"/>
              </a:rPr>
              <a:t>деятельности.</a:t>
            </a:r>
            <a:endParaRPr lang="ru-RU" dirty="0">
              <a:cs typeface="Aharoni" panose="02010803020104030203" pitchFamily="2" charset="-79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81" y="6068254"/>
            <a:ext cx="1425687" cy="338554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450281" y="4918235"/>
            <a:ext cx="8174430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base"/>
            <a:r>
              <a:rPr lang="ru-RU" dirty="0">
                <a:cs typeface="Aharoni" panose="02010803020104030203" pitchFamily="2" charset="-79"/>
              </a:rPr>
              <a:t>Осуществляя </a:t>
            </a:r>
            <a:r>
              <a:rPr lang="ru-RU" dirty="0" smtClean="0">
                <a:cs typeface="Aharoni" panose="02010803020104030203" pitchFamily="2" charset="-79"/>
              </a:rPr>
              <a:t>деятельность на </a:t>
            </a:r>
            <a:r>
              <a:rPr lang="ru-RU" dirty="0">
                <a:cs typeface="Aharoni" panose="02010803020104030203" pitchFamily="2" charset="-79"/>
              </a:rPr>
              <a:t>ТОСЭР </a:t>
            </a:r>
            <a:r>
              <a:rPr lang="ru-RU" dirty="0">
                <a:cs typeface="Aharoni" panose="02010803020104030203" pitchFamily="2" charset="-79"/>
              </a:rPr>
              <a:t>«Новоуральск</a:t>
            </a:r>
            <a:r>
              <a:rPr lang="ru-RU" dirty="0" smtClean="0">
                <a:cs typeface="Aharoni" panose="02010803020104030203" pitchFamily="2" charset="-79"/>
              </a:rPr>
              <a:t>»</a:t>
            </a:r>
            <a:r>
              <a:rPr lang="ru-RU" dirty="0" smtClean="0">
                <a:cs typeface="Aharoni" panose="02010803020104030203" pitchFamily="2" charset="-79"/>
              </a:rPr>
              <a:t> в качестве резидента ТОСЭР, </a:t>
            </a:r>
            <a:r>
              <a:rPr lang="ru-RU" dirty="0">
                <a:cs typeface="Aharoni" panose="02010803020104030203" pitchFamily="2" charset="-79"/>
              </a:rPr>
              <a:t>вы автоматически получаете неоспоримое преимущество перед </a:t>
            </a:r>
            <a:r>
              <a:rPr lang="ru-RU" dirty="0" smtClean="0">
                <a:cs typeface="Aharoni" panose="02010803020104030203" pitchFamily="2" charset="-79"/>
              </a:rPr>
              <a:t>конкурентами </a:t>
            </a:r>
            <a:r>
              <a:rPr lang="ru-RU" dirty="0">
                <a:solidFill>
                  <a:srgbClr val="C00000"/>
                </a:solidFill>
                <a:cs typeface="Aharoni" panose="02010803020104030203" pitchFamily="2" charset="-79"/>
              </a:rPr>
              <a:t>за счет снижения налогообложения и таможенных </a:t>
            </a:r>
            <a:r>
              <a:rPr lang="ru-RU" dirty="0" smtClean="0">
                <a:solidFill>
                  <a:srgbClr val="C00000"/>
                </a:solidFill>
                <a:cs typeface="Aharoni" panose="02010803020104030203" pitchFamily="2" charset="-79"/>
              </a:rPr>
              <a:t>пошлин от 20% до 50%</a:t>
            </a:r>
            <a:r>
              <a:rPr lang="ru-RU" dirty="0" smtClean="0">
                <a:cs typeface="Aharoni" panose="02010803020104030203" pitchFamily="2" charset="-79"/>
              </a:rPr>
              <a:t>.</a:t>
            </a:r>
            <a:endParaRPr lang="ru-RU" dirty="0">
              <a:cs typeface="Aharoni" panose="02010803020104030203" pitchFamily="2" charset="-79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81" y="6091330"/>
            <a:ext cx="1425687" cy="33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21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2263141" y="258244"/>
            <a:ext cx="679248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  <a:t>Кто может стать резидентом ТОСЭР?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2165" y="1013017"/>
            <a:ext cx="10666699" cy="51706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1. Организационно-правовая </a:t>
            </a:r>
            <a:r>
              <a:rPr lang="ru-RU" b="1" dirty="0"/>
              <a:t>форма компании</a:t>
            </a:r>
          </a:p>
          <a:p>
            <a:r>
              <a:rPr lang="ru-RU" sz="1600" dirty="0" smtClean="0"/>
              <a:t>Проект </a:t>
            </a:r>
            <a:r>
              <a:rPr lang="ru-RU" sz="1600" dirty="0"/>
              <a:t>ТОСЭР </a:t>
            </a:r>
            <a:r>
              <a:rPr lang="ru-RU" sz="1600" dirty="0" smtClean="0"/>
              <a:t>предусматривает </a:t>
            </a:r>
            <a:r>
              <a:rPr lang="ru-RU" sz="1600" dirty="0"/>
              <a:t>создание НОВОГО юридического лица любой организационно-правовой формы, за исключением компаний с государственным участием (казенные и унитарные), а также иностранных и с иностранным участием. </a:t>
            </a:r>
            <a:r>
              <a:rPr lang="ru-RU" sz="1600" dirty="0" smtClean="0"/>
              <a:t>Кроме </a:t>
            </a:r>
            <a:r>
              <a:rPr lang="ru-RU" sz="1600" dirty="0"/>
              <a:t>того, резидентами могут быть Индивидуальные предприниматели, отвечающие всем требованиям к кандидатам в Резиденты ТОСЭР</a:t>
            </a:r>
            <a:r>
              <a:rPr lang="ru-RU" sz="1600" dirty="0" smtClean="0"/>
              <a:t>.</a:t>
            </a:r>
          </a:p>
          <a:p>
            <a:endParaRPr lang="ru-RU" sz="1600" dirty="0"/>
          </a:p>
          <a:p>
            <a:r>
              <a:rPr lang="ru-RU" b="1" dirty="0" smtClean="0"/>
              <a:t>2. Вид </a:t>
            </a:r>
            <a:r>
              <a:rPr lang="ru-RU" b="1" dirty="0"/>
              <a:t>деятельности компании</a:t>
            </a:r>
          </a:p>
          <a:p>
            <a:r>
              <a:rPr lang="ru-RU" sz="1600" dirty="0"/>
              <a:t>Вид деятельности должен соответствовать </a:t>
            </a:r>
            <a:r>
              <a:rPr lang="ru-RU" sz="1600" b="1" dirty="0"/>
              <a:t>Перечню видов экономической деятельности, </a:t>
            </a:r>
            <a:r>
              <a:rPr lang="ru-RU" sz="1600" dirty="0"/>
              <a:t>установленного </a:t>
            </a:r>
            <a:r>
              <a:rPr lang="ru-RU" sz="1600" dirty="0" smtClean="0"/>
              <a:t>Постановлением Правительства </a:t>
            </a:r>
            <a:r>
              <a:rPr lang="ru-RU" sz="1600" dirty="0"/>
              <a:t>РФ </a:t>
            </a:r>
            <a:r>
              <a:rPr lang="ru-RU" sz="1600" dirty="0" smtClean="0"/>
              <a:t>от </a:t>
            </a:r>
            <a:r>
              <a:rPr lang="ru-RU" sz="1600" dirty="0" smtClean="0"/>
              <a:t>12.02.2019 </a:t>
            </a:r>
            <a:r>
              <a:rPr lang="ru-RU" sz="1600" dirty="0" smtClean="0"/>
              <a:t>г. №</a:t>
            </a:r>
            <a:r>
              <a:rPr lang="ru-RU" sz="1600" dirty="0" smtClean="0"/>
              <a:t>130</a:t>
            </a:r>
            <a:r>
              <a:rPr lang="ru-RU" sz="1600" dirty="0" smtClean="0"/>
              <a:t> . </a:t>
            </a:r>
            <a:endParaRPr lang="ru-RU" sz="1600" dirty="0"/>
          </a:p>
          <a:p>
            <a:endParaRPr lang="ru-RU" sz="1600" dirty="0"/>
          </a:p>
          <a:p>
            <a:r>
              <a:rPr lang="ru-RU" b="1" dirty="0" smtClean="0"/>
              <a:t>3. Территориальное </a:t>
            </a:r>
            <a:r>
              <a:rPr lang="ru-RU" b="1" dirty="0"/>
              <a:t>размещение бизнеса</a:t>
            </a:r>
          </a:p>
          <a:p>
            <a:r>
              <a:rPr lang="ru-RU" sz="1600" dirty="0"/>
              <a:t>Регистрация юридического лица производится в пределах ТОСЭР . Зарегистрированная компания не должна иметь филиалов за пределами ТОСЭР. Бизнес (включая офисы, производственные мощности и пр.) размещается на определенные законодательно площадки ТОСЭР</a:t>
            </a:r>
            <a:r>
              <a:rPr lang="ru-RU" sz="1600" dirty="0" smtClean="0"/>
              <a:t>.</a:t>
            </a:r>
          </a:p>
          <a:p>
            <a:endParaRPr lang="ru-RU" sz="1600" dirty="0" smtClean="0"/>
          </a:p>
          <a:p>
            <a:r>
              <a:rPr lang="ru-RU" b="1" dirty="0" smtClean="0"/>
              <a:t>4. Минимальный </a:t>
            </a:r>
            <a:r>
              <a:rPr lang="ru-RU" b="1" dirty="0"/>
              <a:t>объем инвестиций</a:t>
            </a:r>
          </a:p>
          <a:p>
            <a:r>
              <a:rPr lang="ru-RU" sz="1600" dirty="0"/>
              <a:t>Минимальный объем капитальных вложений резидентов в бизнес для участия в проекте </a:t>
            </a:r>
            <a:r>
              <a:rPr lang="ru-RU" sz="1600" dirty="0" smtClean="0"/>
              <a:t>ТОСЭР </a:t>
            </a:r>
            <a:r>
              <a:rPr lang="ru-RU" sz="1600" dirty="0" smtClean="0"/>
              <a:t>Новоуральск </a:t>
            </a:r>
            <a:r>
              <a:rPr lang="ru-RU" sz="1600" dirty="0" smtClean="0"/>
              <a:t>составляет </a:t>
            </a:r>
            <a:r>
              <a:rPr lang="ru-RU" sz="1600" b="1" dirty="0" smtClean="0"/>
              <a:t>15 000 000 </a:t>
            </a:r>
            <a:r>
              <a:rPr lang="ru-RU" sz="1600" b="1" dirty="0"/>
              <a:t>рублей в течение 3 лет</a:t>
            </a:r>
            <a:r>
              <a:rPr lang="ru-RU" sz="1600" dirty="0"/>
              <a:t> после включения юридического лица в реестр резидентов территории опережающего </a:t>
            </a:r>
            <a:r>
              <a:rPr lang="ru-RU" sz="1600" dirty="0" smtClean="0"/>
              <a:t>развития.</a:t>
            </a:r>
            <a:endParaRPr lang="ru-RU" sz="1600" dirty="0"/>
          </a:p>
          <a:p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81" y="6068254"/>
            <a:ext cx="1425687" cy="3385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81" y="6091330"/>
            <a:ext cx="1425687" cy="33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70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00" y="6206262"/>
            <a:ext cx="1755401" cy="4168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92008" y="431439"/>
            <a:ext cx="10137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  <a:t>Разрешенные виды деятельности для резидентов ТОСЭР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  <a:t>«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  <a:t>Новоуральск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  <a:t>»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301380"/>
              </p:ext>
            </p:extLst>
          </p:nvPr>
        </p:nvGraphicFramePr>
        <p:xfrm>
          <a:off x="511307" y="1458510"/>
          <a:ext cx="11098827" cy="4078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2745"/>
                <a:gridCol w="1483112"/>
                <a:gridCol w="870297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№ п/п</a:t>
                      </a:r>
                      <a:endParaRPr lang="ru-RU" sz="18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№ по ОКВЭД</a:t>
                      </a:r>
                      <a:endParaRPr lang="ru-RU" sz="18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Виды</a:t>
                      </a:r>
                      <a:r>
                        <a:rPr lang="ru-RU" sz="1800" baseline="0" dirty="0" smtClean="0"/>
                        <a:t> деятельности</a:t>
                      </a:r>
                      <a:endParaRPr lang="ru-RU" sz="18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Растениеводство и животноводство, охота и предоставление соответствующих услуг в этих областях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Производство пищевых продуктов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Производство текстильных изделий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Обработка древесины и производство изделий из дерева и пробки, кроме мебели, производство изделий из соломки и</a:t>
                      </a:r>
                    </a:p>
                    <a:p>
                      <a:pPr marL="0" algn="l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материалов для плетения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Производство химических веществ и химических продуктов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Производство лекарственных средств и материалов, применяемых в медицинских целях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Производство резиновых и пластмассовых изделий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Производство прочей неметаллической минеральной продукции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Производство металлургическое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064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00" y="6206262"/>
            <a:ext cx="1755401" cy="4168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80720" y="429299"/>
            <a:ext cx="10137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  <a:t>Разрешенные виды деятельности для резидентов ТОСЭР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  <a:t>«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  <a:t>Новоуральск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  <a:t>»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751333"/>
              </p:ext>
            </p:extLst>
          </p:nvPr>
        </p:nvGraphicFramePr>
        <p:xfrm>
          <a:off x="500019" y="1490137"/>
          <a:ext cx="11098827" cy="3352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2745"/>
                <a:gridCol w="1483112"/>
                <a:gridCol w="8702970"/>
              </a:tblGrid>
              <a:tr h="37249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№ п/п</a:t>
                      </a:r>
                      <a:endParaRPr lang="ru-RU" sz="18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№ по ОКВЭД</a:t>
                      </a:r>
                      <a:endParaRPr lang="ru-RU" sz="18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Виды</a:t>
                      </a:r>
                      <a:r>
                        <a:rPr lang="ru-RU" sz="1800" baseline="0" dirty="0" smtClean="0"/>
                        <a:t> деятельности</a:t>
                      </a:r>
                      <a:endParaRPr lang="ru-RU" sz="18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724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Производство готовых металлических изделий, кроме машин и оборудования.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3724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Производство компьютеров, электронных и оптических изделий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3724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Производство электрического оборудования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3724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Производство машин и оборудования, не включенных в другие группировки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3724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Производство автотранспортных средств, прицепов и полуприцепов.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3724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Производство мебели.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3724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Ремонт и монтаж машин и оборудования.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3724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Научные исследования и разработки в области естественных и технических наук.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48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Блок-схема: альтернативный процесс 11"/>
          <p:cNvSpPr/>
          <p:nvPr/>
        </p:nvSpPr>
        <p:spPr>
          <a:xfrm>
            <a:off x="4097734" y="5055549"/>
            <a:ext cx="7538224" cy="776728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4097734" y="2440417"/>
            <a:ext cx="7544140" cy="908242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4103650" y="1026480"/>
            <a:ext cx="7538224" cy="1006457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99544" y="1080908"/>
            <a:ext cx="3034668" cy="95203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/>
              <a:t>Налог на добавленную стоимость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9541" y="2385664"/>
            <a:ext cx="3034669" cy="232858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/>
              <a:t>Налог на прибыль </a:t>
            </a:r>
            <a:r>
              <a:rPr lang="ru-RU" sz="2000" dirty="0" smtClean="0"/>
              <a:t>организаций***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9540" y="5081752"/>
            <a:ext cx="3034669" cy="77672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/>
              <a:t>Налог на имущество </a:t>
            </a:r>
            <a:r>
              <a:rPr lang="ru-RU" sz="2000" dirty="0" smtClean="0"/>
              <a:t>организаций**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210221" y="1027838"/>
            <a:ext cx="691629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/>
              <a:t>- Заявительный порядок возмещения налога</a:t>
            </a:r>
            <a:endParaRPr lang="ru-RU" sz="1700" dirty="0"/>
          </a:p>
        </p:txBody>
      </p:sp>
      <p:sp>
        <p:nvSpPr>
          <p:cNvPr id="7" name="TextBox 6"/>
          <p:cNvSpPr txBox="1"/>
          <p:nvPr/>
        </p:nvSpPr>
        <p:spPr>
          <a:xfrm>
            <a:off x="4210221" y="1417384"/>
            <a:ext cx="755129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/>
              <a:t>- Зачет (возврат) суммы налога, заявленной к возмещению в налоговой декларации, до завершения камеральной налоговой проверки</a:t>
            </a:r>
            <a:endParaRPr lang="ru-RU" sz="1700" dirty="0"/>
          </a:p>
        </p:txBody>
      </p:sp>
      <p:sp>
        <p:nvSpPr>
          <p:cNvPr id="8" name="TextBox 7"/>
          <p:cNvSpPr txBox="1"/>
          <p:nvPr/>
        </p:nvSpPr>
        <p:spPr>
          <a:xfrm>
            <a:off x="4210220" y="2453814"/>
            <a:ext cx="721484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/>
              <a:t>Налоговая ставка по налогу в </a:t>
            </a:r>
            <a:r>
              <a:rPr lang="ru-RU" sz="1700" u="sng" dirty="0" smtClean="0"/>
              <a:t>федеральный бюджет</a:t>
            </a:r>
            <a:r>
              <a:rPr lang="ru-RU" sz="1700" dirty="0" smtClean="0"/>
              <a:t>- </a:t>
            </a:r>
            <a:r>
              <a:rPr lang="ru-RU" sz="1700" b="1" dirty="0" smtClean="0"/>
              <a:t>0 % в течение 5 налоговых периодов</a:t>
            </a:r>
            <a:r>
              <a:rPr lang="ru-RU" sz="1700" dirty="0" smtClean="0"/>
              <a:t>, начиная с налогового периода, в котором была получена первая прибыль</a:t>
            </a:r>
            <a:endParaRPr lang="ru-RU" sz="1700" dirty="0"/>
          </a:p>
        </p:txBody>
      </p:sp>
      <p:sp>
        <p:nvSpPr>
          <p:cNvPr id="9" name="TextBox 8"/>
          <p:cNvSpPr txBox="1"/>
          <p:nvPr/>
        </p:nvSpPr>
        <p:spPr>
          <a:xfrm>
            <a:off x="4210221" y="5279457"/>
            <a:ext cx="7214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0 % в течение 5 налоговых периодов</a:t>
            </a:r>
            <a:endParaRPr lang="ru-RU" dirty="0"/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4097734" y="3465225"/>
            <a:ext cx="7578230" cy="127287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700" dirty="0" smtClean="0">
                <a:solidFill>
                  <a:schemeClr val="tx1"/>
                </a:solidFill>
              </a:rPr>
              <a:t>Налоговая ставка по налогу в </a:t>
            </a:r>
            <a:r>
              <a:rPr lang="ru-RU" sz="1700" u="sng" dirty="0" smtClean="0">
                <a:solidFill>
                  <a:schemeClr val="tx1"/>
                </a:solidFill>
              </a:rPr>
              <a:t>бюджеты субъектов РФ </a:t>
            </a:r>
            <a:r>
              <a:rPr lang="ru-RU" sz="1700" dirty="0" smtClean="0">
                <a:solidFill>
                  <a:schemeClr val="tx1"/>
                </a:solidFill>
              </a:rPr>
              <a:t>–не </a:t>
            </a:r>
            <a:r>
              <a:rPr lang="ru-RU" sz="1700" dirty="0">
                <a:solidFill>
                  <a:schemeClr val="tx1"/>
                </a:solidFill>
              </a:rPr>
              <a:t>б</a:t>
            </a:r>
            <a:r>
              <a:rPr lang="ru-RU" sz="1700" dirty="0" smtClean="0">
                <a:solidFill>
                  <a:schemeClr val="tx1"/>
                </a:solidFill>
              </a:rPr>
              <a:t>олее </a:t>
            </a:r>
            <a:r>
              <a:rPr lang="ru-RU" sz="1700" b="1" dirty="0" smtClean="0">
                <a:solidFill>
                  <a:schemeClr val="tx1"/>
                </a:solidFill>
              </a:rPr>
              <a:t>5% в течение 5 налоговых периодов</a:t>
            </a:r>
            <a:r>
              <a:rPr lang="ru-RU" sz="1700" dirty="0" smtClean="0">
                <a:solidFill>
                  <a:schemeClr val="tx1"/>
                </a:solidFill>
              </a:rPr>
              <a:t>, начиная с налогового периода, в котором была получена первая прибыль от деятельности, осуществляемой при исполнении соглашений на ТОСЭР, и не </a:t>
            </a:r>
            <a:r>
              <a:rPr lang="ru-RU" sz="1700" dirty="0" smtClean="0">
                <a:solidFill>
                  <a:schemeClr val="tx1"/>
                </a:solidFill>
              </a:rPr>
              <a:t>мене</a:t>
            </a:r>
            <a:r>
              <a:rPr lang="ru-RU" sz="1700" dirty="0" smtClean="0">
                <a:solidFill>
                  <a:schemeClr val="tx1"/>
                </a:solidFill>
              </a:rPr>
              <a:t>е  </a:t>
            </a:r>
            <a:r>
              <a:rPr lang="ru-RU" sz="1700" b="1" dirty="0" smtClean="0">
                <a:solidFill>
                  <a:schemeClr val="tx1"/>
                </a:solidFill>
              </a:rPr>
              <a:t>10% в течение следующих 5 налоговых периодов</a:t>
            </a:r>
            <a:endParaRPr lang="ru-RU" sz="1700" b="1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24193" y="236910"/>
            <a:ext cx="6741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Преференции резидентов ТОСЭР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  <a:t>«Новоуральск»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7" name="Рисунок 16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00" y="6206262"/>
            <a:ext cx="1755401" cy="4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80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Блок-схема: альтернативный процесс 10"/>
          <p:cNvSpPr/>
          <p:nvPr/>
        </p:nvSpPr>
        <p:spPr>
          <a:xfrm>
            <a:off x="4296568" y="3631353"/>
            <a:ext cx="4003285" cy="2356156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4239273" y="2229836"/>
            <a:ext cx="7393258" cy="102131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99545" y="2227104"/>
            <a:ext cx="3034670" cy="99317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/>
              <a:t>Земельный налог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9542" y="3631354"/>
            <a:ext cx="3034671" cy="235615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/>
              <a:t>Налог на добычу полезных ископаемых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385426" y="2296742"/>
            <a:ext cx="718953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/>
              <a:t>0% на срок, устанавливаемый законодательным собранием муниципального образования для организации-резидента ТОСЭР в отношении земельных участков, расположенных в границах ТОСЭР</a:t>
            </a:r>
            <a:endParaRPr lang="ru-RU" sz="17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392045" y="3824148"/>
            <a:ext cx="3752907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/>
              <a:t>В течение </a:t>
            </a:r>
            <a:r>
              <a:rPr lang="ru-RU" sz="1700" b="1" dirty="0" smtClean="0"/>
              <a:t>120 налоговых периодов </a:t>
            </a:r>
            <a:r>
              <a:rPr lang="ru-RU" sz="1700" dirty="0" smtClean="0"/>
              <a:t>(с начала применения ставки налога на прибыль организаций в соответствии со ст. 284.4 НК РФ) </a:t>
            </a:r>
            <a:r>
              <a:rPr lang="ru-RU" sz="1700" b="1" dirty="0" smtClean="0"/>
              <a:t>коэффициент, характеризующий территорию добычи полезного ископаемого </a:t>
            </a:r>
            <a:r>
              <a:rPr lang="ru-RU" sz="1700" dirty="0" smtClean="0"/>
              <a:t>(КТД 1) </a:t>
            </a:r>
            <a:r>
              <a:rPr lang="ru-RU" sz="1700" b="1" dirty="0" smtClean="0"/>
              <a:t>принимается равным</a:t>
            </a:r>
            <a:endParaRPr lang="ru-RU" sz="17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99545" y="617754"/>
            <a:ext cx="3034668" cy="134485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/>
              <a:t>Тарифы страховых взносов резидентов </a:t>
            </a:r>
            <a:r>
              <a:rPr lang="ru-RU" sz="2000" dirty="0" smtClean="0"/>
              <a:t>ТОСЭР*</a:t>
            </a:r>
            <a:r>
              <a:rPr lang="en-US" sz="2400" dirty="0" smtClean="0"/>
              <a:t> </a:t>
            </a:r>
            <a:r>
              <a:rPr lang="en-US" sz="1100" dirty="0" smtClean="0"/>
              <a:t>(</a:t>
            </a:r>
            <a:r>
              <a:rPr lang="ru-RU" sz="1100" dirty="0" smtClean="0"/>
              <a:t>на 10 лет с даты получения статуса резидента ТОСЭР)</a:t>
            </a:r>
            <a:endParaRPr lang="ru-RU" sz="1100" dirty="0"/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4239407" y="712334"/>
            <a:ext cx="2899317" cy="317956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tx1"/>
                </a:solidFill>
              </a:rPr>
              <a:t>ПФ РФ-6,0%</a:t>
            </a:r>
            <a:endParaRPr lang="ru-RU" sz="1700" dirty="0">
              <a:solidFill>
                <a:schemeClr val="tx1"/>
              </a:solidFill>
            </a:endParaRPr>
          </a:p>
        </p:txBody>
      </p:sp>
      <p:sp>
        <p:nvSpPr>
          <p:cNvPr id="20" name="Блок-схема: альтернативный процесс 19"/>
          <p:cNvSpPr/>
          <p:nvPr/>
        </p:nvSpPr>
        <p:spPr>
          <a:xfrm>
            <a:off x="4239406" y="1106661"/>
            <a:ext cx="2899317" cy="345852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tx1"/>
                </a:solidFill>
              </a:rPr>
              <a:t>ФСС РФ-1,5 %</a:t>
            </a:r>
            <a:endParaRPr lang="ru-RU" sz="1700" dirty="0">
              <a:solidFill>
                <a:schemeClr val="tx1"/>
              </a:solidFill>
            </a:endParaRPr>
          </a:p>
        </p:txBody>
      </p:sp>
      <p:sp>
        <p:nvSpPr>
          <p:cNvPr id="21" name="Блок-схема: альтернативный процесс 20"/>
          <p:cNvSpPr/>
          <p:nvPr/>
        </p:nvSpPr>
        <p:spPr>
          <a:xfrm>
            <a:off x="4248617" y="1529965"/>
            <a:ext cx="2899317" cy="347359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tx1"/>
                </a:solidFill>
              </a:rPr>
              <a:t>ФФОМС РФ-0,1 %</a:t>
            </a:r>
            <a:endParaRPr lang="ru-RU" sz="1700" dirty="0">
              <a:solidFill>
                <a:schemeClr val="tx1"/>
              </a:solidFill>
            </a:endParaRPr>
          </a:p>
        </p:txBody>
      </p:sp>
      <p:sp>
        <p:nvSpPr>
          <p:cNvPr id="22" name="Правая фигурная скобка 21"/>
          <p:cNvSpPr/>
          <p:nvPr/>
        </p:nvSpPr>
        <p:spPr>
          <a:xfrm>
            <a:off x="7322977" y="677568"/>
            <a:ext cx="408706" cy="1199756"/>
          </a:xfrm>
          <a:prstGeom prst="rightBrac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альтернативный процесс 22"/>
          <p:cNvSpPr/>
          <p:nvPr/>
        </p:nvSpPr>
        <p:spPr>
          <a:xfrm>
            <a:off x="8731091" y="694945"/>
            <a:ext cx="2877015" cy="1182379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Всего-7,6 %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Блок-схема: альтернативный процесс 23"/>
          <p:cNvSpPr/>
          <p:nvPr/>
        </p:nvSpPr>
        <p:spPr>
          <a:xfrm>
            <a:off x="8756975" y="3669346"/>
            <a:ext cx="2899317" cy="294643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tx1"/>
                </a:solidFill>
              </a:rPr>
              <a:t>0- первые 24 НП</a:t>
            </a:r>
            <a:endParaRPr lang="ru-RU" sz="1700" dirty="0">
              <a:solidFill>
                <a:schemeClr val="tx1"/>
              </a:solidFill>
            </a:endParaRPr>
          </a:p>
        </p:txBody>
      </p:sp>
      <p:sp>
        <p:nvSpPr>
          <p:cNvPr id="25" name="Блок-схема: альтернативный процесс 24"/>
          <p:cNvSpPr/>
          <p:nvPr/>
        </p:nvSpPr>
        <p:spPr>
          <a:xfrm>
            <a:off x="8742557" y="4039924"/>
            <a:ext cx="2899317" cy="347477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tx1"/>
                </a:solidFill>
              </a:rPr>
              <a:t>0,2 –с 25 по 48 НП</a:t>
            </a:r>
            <a:endParaRPr lang="ru-RU" sz="1700" dirty="0">
              <a:solidFill>
                <a:schemeClr val="tx1"/>
              </a:solidFill>
            </a:endParaRPr>
          </a:p>
        </p:txBody>
      </p:sp>
      <p:sp>
        <p:nvSpPr>
          <p:cNvPr id="26" name="Блок-схема: альтернативный процесс 25"/>
          <p:cNvSpPr/>
          <p:nvPr/>
        </p:nvSpPr>
        <p:spPr>
          <a:xfrm>
            <a:off x="8742556" y="4452629"/>
            <a:ext cx="2899317" cy="320014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tx1"/>
                </a:solidFill>
              </a:rPr>
              <a:t>0,4 –с 25 </a:t>
            </a:r>
            <a:r>
              <a:rPr lang="ru-RU" sz="1700" smtClean="0">
                <a:solidFill>
                  <a:schemeClr val="tx1"/>
                </a:solidFill>
              </a:rPr>
              <a:t>по 72 </a:t>
            </a:r>
            <a:r>
              <a:rPr lang="ru-RU" sz="1700" dirty="0" smtClean="0">
                <a:solidFill>
                  <a:schemeClr val="tx1"/>
                </a:solidFill>
              </a:rPr>
              <a:t>НП</a:t>
            </a:r>
            <a:endParaRPr lang="ru-RU" sz="1700" dirty="0">
              <a:solidFill>
                <a:schemeClr val="tx1"/>
              </a:solidFill>
            </a:endParaRPr>
          </a:p>
        </p:txBody>
      </p:sp>
      <p:sp>
        <p:nvSpPr>
          <p:cNvPr id="27" name="Блок-схема: альтернативный процесс 26"/>
          <p:cNvSpPr/>
          <p:nvPr/>
        </p:nvSpPr>
        <p:spPr>
          <a:xfrm>
            <a:off x="8742555" y="4833914"/>
            <a:ext cx="2899317" cy="351434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tx1"/>
                </a:solidFill>
              </a:rPr>
              <a:t>0,6 –с 73 по 96 НП</a:t>
            </a:r>
            <a:endParaRPr lang="ru-RU" sz="1700" dirty="0">
              <a:solidFill>
                <a:schemeClr val="tx1"/>
              </a:solidFill>
            </a:endParaRPr>
          </a:p>
        </p:txBody>
      </p:sp>
      <p:sp>
        <p:nvSpPr>
          <p:cNvPr id="28" name="Блок-схема: альтернативный процесс 27"/>
          <p:cNvSpPr/>
          <p:nvPr/>
        </p:nvSpPr>
        <p:spPr>
          <a:xfrm>
            <a:off x="8742555" y="5256629"/>
            <a:ext cx="2899317" cy="310004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tx1"/>
                </a:solidFill>
              </a:rPr>
              <a:t>0,8 –с 97 по 120 НП</a:t>
            </a:r>
            <a:endParaRPr lang="ru-RU" sz="1700" dirty="0">
              <a:solidFill>
                <a:schemeClr val="tx1"/>
              </a:solidFill>
            </a:endParaRPr>
          </a:p>
        </p:txBody>
      </p:sp>
      <p:sp>
        <p:nvSpPr>
          <p:cNvPr id="29" name="Блок-схема: альтернативный процесс 28"/>
          <p:cNvSpPr/>
          <p:nvPr/>
        </p:nvSpPr>
        <p:spPr>
          <a:xfrm>
            <a:off x="8731091" y="5631861"/>
            <a:ext cx="2899317" cy="356995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tx1"/>
                </a:solidFill>
              </a:rPr>
              <a:t>1- со 121 НП и далее</a:t>
            </a:r>
            <a:endParaRPr lang="ru-RU" sz="1700" dirty="0">
              <a:solidFill>
                <a:schemeClr val="tx1"/>
              </a:solidFill>
            </a:endParaRPr>
          </a:p>
        </p:txBody>
      </p:sp>
      <p:pic>
        <p:nvPicPr>
          <p:cNvPr id="32" name="Рисунок 3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00" y="6206262"/>
            <a:ext cx="1755401" cy="4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23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50281" y="610744"/>
            <a:ext cx="10666699" cy="50167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* Указанные </a:t>
            </a:r>
            <a:r>
              <a:rPr lang="ru-RU" sz="1600" dirty="0"/>
              <a:t>льготные тарифы страховых взносов применяются в отношении резидентов, получивших такой статус не позднее, чем </a:t>
            </a:r>
            <a:r>
              <a:rPr lang="ru-RU" sz="1600" dirty="0" smtClean="0"/>
              <a:t>в течение </a:t>
            </a:r>
            <a:r>
              <a:rPr lang="ru-RU" sz="1600" dirty="0"/>
              <a:t>трех лет со дня создания ТОСЭР</a:t>
            </a:r>
            <a:r>
              <a:rPr lang="ru-RU" sz="1600" dirty="0" smtClean="0"/>
              <a:t>.</a:t>
            </a:r>
          </a:p>
          <a:p>
            <a:endParaRPr lang="ru-RU" sz="1600" dirty="0"/>
          </a:p>
          <a:p>
            <a:r>
              <a:rPr lang="ru-RU" sz="1600" dirty="0"/>
              <a:t>** С момента получения статуса резидента ТОСЭР</a:t>
            </a:r>
            <a:r>
              <a:rPr lang="ru-RU" sz="1600" dirty="0" smtClean="0"/>
              <a:t>.</a:t>
            </a:r>
            <a:br>
              <a:rPr lang="ru-RU" sz="1600" dirty="0" smtClean="0"/>
            </a:br>
            <a:endParaRPr lang="ru-RU" sz="1600" dirty="0"/>
          </a:p>
          <a:p>
            <a:r>
              <a:rPr lang="ru-RU" sz="1600" dirty="0"/>
              <a:t>*** В соответствии со ст.284 НК РФ налогоплательщик – резидент ТОСЭР вправе применять к налоговой базе налоговые ставки </a:t>
            </a:r>
            <a:r>
              <a:rPr lang="ru-RU" sz="1600" dirty="0" smtClean="0"/>
              <a:t>по налогу </a:t>
            </a:r>
            <a:r>
              <a:rPr lang="ru-RU" sz="1600" dirty="0"/>
              <a:t>на прибыль при выполнении следующих условий</a:t>
            </a:r>
            <a:r>
              <a:rPr lang="ru-RU" sz="1600" dirty="0" smtClean="0"/>
              <a:t>:</a:t>
            </a:r>
            <a:br>
              <a:rPr lang="ru-RU" sz="1600" dirty="0" smtClean="0"/>
            </a:br>
            <a:endParaRPr lang="ru-RU" sz="1600" dirty="0"/>
          </a:p>
          <a:p>
            <a:r>
              <a:rPr lang="ru-RU" sz="1600" dirty="0"/>
              <a:t>1) доходы от деятельности, осуществляемой при исполнении соглашений об осуществлении деятельности на </a:t>
            </a:r>
            <a:r>
              <a:rPr lang="ru-RU" sz="1600" dirty="0" smtClean="0"/>
              <a:t>территории опережающего </a:t>
            </a:r>
            <a:r>
              <a:rPr lang="ru-RU" sz="1600" dirty="0"/>
              <a:t>социально-экономического развития, составляют не менее 90 процентов всех доходов, учитываемых </a:t>
            </a:r>
            <a:r>
              <a:rPr lang="ru-RU" sz="1600" dirty="0" smtClean="0"/>
              <a:t>при определении </a:t>
            </a:r>
            <a:r>
              <a:rPr lang="ru-RU" sz="1600" dirty="0"/>
              <a:t>налоговой базы по налогу</a:t>
            </a:r>
            <a:r>
              <a:rPr lang="ru-RU" sz="1600" dirty="0" smtClean="0"/>
              <a:t>;</a:t>
            </a:r>
            <a:br>
              <a:rPr lang="ru-RU" sz="1600" dirty="0" smtClean="0"/>
            </a:br>
            <a:endParaRPr lang="ru-RU" sz="1600" dirty="0"/>
          </a:p>
          <a:p>
            <a:r>
              <a:rPr lang="ru-RU" sz="1600" dirty="0"/>
              <a:t>2) налогоплательщиком ведется раздельный учет доходов (расходов), полученных (понесенных) от деятельности, </a:t>
            </a:r>
            <a:r>
              <a:rPr lang="ru-RU" sz="1600" dirty="0" smtClean="0"/>
              <a:t>осуществляемой при </a:t>
            </a:r>
            <a:r>
              <a:rPr lang="ru-RU" sz="1600" dirty="0"/>
              <a:t>исполнении соглашений об осуществлении деятельности на территории опережающего социально-экономического развития, </a:t>
            </a:r>
            <a:r>
              <a:rPr lang="ru-RU" sz="1600" dirty="0" smtClean="0"/>
              <a:t>и доходов </a:t>
            </a:r>
            <a:r>
              <a:rPr lang="ru-RU" sz="1600" dirty="0"/>
              <a:t>(расходов), полученных (понесенных) при осуществлении иной деятельности</a:t>
            </a:r>
            <a:r>
              <a:rPr lang="ru-RU" sz="1600" dirty="0" smtClean="0"/>
              <a:t>;</a:t>
            </a:r>
            <a:br>
              <a:rPr lang="ru-RU" sz="1600" dirty="0" smtClean="0"/>
            </a:br>
            <a:endParaRPr lang="ru-RU" sz="1600" dirty="0"/>
          </a:p>
          <a:p>
            <a:r>
              <a:rPr lang="ru-RU" sz="1600" dirty="0"/>
              <a:t>3) для ТОСЭР «Новоуральск» налоговая ставка по налогу на прибыль составляет: в федеральный бюджет – 0 (2)% и в </a:t>
            </a:r>
            <a:r>
              <a:rPr lang="ru-RU" sz="1600" dirty="0" smtClean="0"/>
              <a:t>региональный бюджет </a:t>
            </a:r>
            <a:r>
              <a:rPr lang="ru-RU" sz="1600" dirty="0"/>
              <a:t>– 5 (10)% в течение 1 – 5 (6 – 10) налоговых периодов, начиная с налогового периода, в котором была получена </a:t>
            </a:r>
            <a:r>
              <a:rPr lang="ru-RU" sz="1600" dirty="0" smtClean="0"/>
              <a:t>первая </a:t>
            </a:r>
            <a:r>
              <a:rPr lang="ru-RU" sz="1600" dirty="0"/>
              <a:t>прибыль</a:t>
            </a:r>
            <a:r>
              <a:rPr lang="ru-RU" sz="1600" dirty="0"/>
              <a:t>.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81" y="6068254"/>
            <a:ext cx="1425687" cy="3385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81" y="6091330"/>
            <a:ext cx="1425687" cy="33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94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45096" y="430491"/>
            <a:ext cx="74154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/>
              <a:t>Процедуры государственного и муниципального контроля</a:t>
            </a:r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708021"/>
              </p:ext>
            </p:extLst>
          </p:nvPr>
        </p:nvGraphicFramePr>
        <p:xfrm>
          <a:off x="342900" y="1319913"/>
          <a:ext cx="11289632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7621"/>
                <a:gridCol w="4392624"/>
                <a:gridCol w="4389387"/>
              </a:tblGrid>
              <a:tr h="7543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i="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0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 отсутствии статуса ТОСЭР</a:t>
                      </a:r>
                    </a:p>
                    <a:p>
                      <a:pPr algn="ctr"/>
                      <a:endParaRPr lang="ru-RU" sz="20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i="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0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 наличии статуса ТОСЭР</a:t>
                      </a:r>
                      <a:endParaRPr lang="ru-RU" sz="20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751419"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 </a:t>
                      </a:r>
                    </a:p>
                    <a:p>
                      <a:r>
                        <a:rPr lang="ru-RU" b="1" dirty="0">
                          <a:effectLst/>
                        </a:rPr>
                        <a:t>График проверок</a:t>
                      </a:r>
                      <a:endParaRPr lang="ru-RU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Устанавливается проверяющими</a:t>
                      </a:r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органами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Подлежит согласованию</a:t>
                      </a:r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Минэкономразвития России</a:t>
                      </a:r>
                      <a:endParaRPr lang="ru-RU" dirty="0"/>
                    </a:p>
                  </a:txBody>
                  <a:tcPr/>
                </a:tc>
              </a:tr>
              <a:tr h="20404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Сроки проведения очередных проверок: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более 20 рабочих дней</a:t>
                      </a:r>
                    </a:p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более 50 часов для малого предприятия</a:t>
                      </a:r>
                    </a:p>
                    <a:p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более 15 часов для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микропредприятия</a:t>
                      </a:r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более 15 рабочих дней</a:t>
                      </a:r>
                    </a:p>
                    <a:p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более 40 часов для малого предприятия</a:t>
                      </a:r>
                    </a:p>
                    <a:p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более 10 часов для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микропредприятия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00" y="6206262"/>
            <a:ext cx="1755401" cy="4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0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Другая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0563C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5700</TotalTime>
  <Words>1087</Words>
  <Application>Microsoft Office PowerPoint</Application>
  <PresentationFormat>Широкоэкранный</PresentationFormat>
  <Paragraphs>279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Aharoni</vt:lpstr>
      <vt:lpstr>Arial</vt:lpstr>
      <vt:lpstr>Calibri</vt:lpstr>
      <vt:lpstr>Calibri Light</vt:lpstr>
      <vt:lpstr>Roboto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АЛЕВТИНА ЗУБАРЕВА</dc:creator>
  <cp:lastModifiedBy>АЛЕВТИНА ЗУБАРЕВА</cp:lastModifiedBy>
  <cp:revision>120</cp:revision>
  <dcterms:created xsi:type="dcterms:W3CDTF">2018-03-29T14:49:55Z</dcterms:created>
  <dcterms:modified xsi:type="dcterms:W3CDTF">2019-03-27T09:40:19Z</dcterms:modified>
</cp:coreProperties>
</file>