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63" r:id="rId2"/>
    <p:sldId id="268" r:id="rId3"/>
    <p:sldId id="269" r:id="rId4"/>
    <p:sldId id="265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70" r:id="rId13"/>
    <p:sldId id="272" r:id="rId14"/>
    <p:sldId id="278" r:id="rId15"/>
    <p:sldId id="277" r:id="rId16"/>
    <p:sldId id="275" r:id="rId17"/>
    <p:sldId id="276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8D4"/>
    <a:srgbClr val="FCE3D0"/>
    <a:srgbClr val="FDF4ED"/>
    <a:srgbClr val="F8FDBB"/>
    <a:srgbClr val="FDE4C3"/>
    <a:srgbClr val="FAD6C6"/>
    <a:srgbClr val="F2CED2"/>
    <a:srgbClr val="EB9C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33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3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16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221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4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3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5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4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4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E75C-5A42-4950-9AE4-2C3F4A818894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668C-BA29-4A79-9163-F876E5D48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587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premium-pravo.ru/" TargetMode="External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remiumtor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remiumtor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emium-pravo.ru/" TargetMode="External"/><Relationship Id="rId7" Type="http://schemas.openxmlformats.org/officeDocument/2006/relationships/image" Target="../media/image12.jpg"/><Relationship Id="rId2" Type="http://schemas.openxmlformats.org/officeDocument/2006/relationships/hyperlink" Target="mailto:info@premiumtor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premiumtor.ru/" TargetMode="External"/><Relationship Id="rId4" Type="http://schemas.openxmlformats.org/officeDocument/2006/relationships/hyperlink" Target="http://beznalogov74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emiumtor.ru/wp-content/uploads/2018/10/Postanovlenie-o-sozdanii-TOSER_Ozersk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premium-pravo.ru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876" y="-351865"/>
            <a:ext cx="12431751" cy="74590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137444" y="-351865"/>
            <a:ext cx="12431751" cy="7783830"/>
          </a:xfrm>
          <a:prstGeom prst="rect">
            <a:avLst/>
          </a:prstGeom>
          <a:gradFill>
            <a:gsLst>
              <a:gs pos="0">
                <a:srgbClr val="0070C0"/>
              </a:gs>
              <a:gs pos="26000">
                <a:schemeClr val="bg1">
                  <a:alpha val="54000"/>
                </a:schemeClr>
              </a:gs>
              <a:gs pos="74000">
                <a:schemeClr val="bg1">
                  <a:alpha val="20000"/>
                </a:schemeClr>
              </a:gs>
              <a:gs pos="91000">
                <a:schemeClr val="bg1">
                  <a:alpha val="93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8759" y="1546230"/>
            <a:ext cx="9339346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sx="90000" sy="90000" algn="tl" rotWithShape="0">
              <a:prstClr val="black">
                <a:alpha val="68000"/>
              </a:prstClr>
            </a:outerShdw>
            <a:reflection endPos="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Территория опережающего</a:t>
            </a:r>
          </a:p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социально-экономического развития «</a:t>
            </a:r>
            <a:r>
              <a:rPr lang="ru-RU" sz="3200" b="1" dirty="0" err="1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Озёрск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»</a:t>
            </a:r>
          </a:p>
        </p:txBody>
      </p:sp>
      <p:pic>
        <p:nvPicPr>
          <p:cNvPr id="30" name="Рисунок 29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76" y="5647381"/>
            <a:ext cx="2212729" cy="525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87330" y="6316843"/>
            <a:ext cx="4235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Официальный уполномоченный партнер</a:t>
            </a:r>
          </a:p>
          <a:p>
            <a:pPr algn="ctr"/>
            <a:r>
              <a:rPr lang="ru-RU" dirty="0" smtClean="0"/>
              <a:t>по подбору резидентов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9" y="175068"/>
            <a:ext cx="1638672" cy="5958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793" y="154448"/>
            <a:ext cx="1638672" cy="595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804" y="166783"/>
            <a:ext cx="1604753" cy="58354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632209" y="2915995"/>
            <a:ext cx="692758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Основные положения для кандидатов в резиденты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9605314" y="175068"/>
            <a:ext cx="1705320" cy="617715"/>
            <a:chOff x="9073647" y="162734"/>
            <a:chExt cx="1705320" cy="6177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9095643" y="162734"/>
              <a:ext cx="1604753" cy="59588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3647" y="184568"/>
              <a:ext cx="595881" cy="59588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568379" y="280370"/>
              <a:ext cx="121058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 smtClean="0">
                  <a:latin typeface="Roboto" pitchFamily="2" charset="0"/>
                  <a:ea typeface="Roboto" pitchFamily="2" charset="0"/>
                </a:rPr>
                <a:t>Администрация</a:t>
              </a:r>
              <a:br>
                <a:rPr lang="ru-RU" sz="1050" dirty="0" smtClean="0">
                  <a:latin typeface="Roboto" pitchFamily="2" charset="0"/>
                  <a:ea typeface="Roboto" pitchFamily="2" charset="0"/>
                </a:rPr>
              </a:br>
              <a:r>
                <a:rPr lang="ru-RU" sz="1050" dirty="0" smtClean="0">
                  <a:latin typeface="Roboto" pitchFamily="2" charset="0"/>
                  <a:ea typeface="Roboto" pitchFamily="2" charset="0"/>
                </a:rPr>
                <a:t>г. Озёрска</a:t>
              </a:r>
              <a:endParaRPr lang="ru-RU" sz="1050" dirty="0">
                <a:latin typeface="Roboto" pitchFamily="2" charset="0"/>
                <a:ea typeface="Roboto" pitchFamily="2" charset="0"/>
              </a:endParaRPr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47" y="154448"/>
            <a:ext cx="1695375" cy="6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65774" y="630977"/>
            <a:ext cx="7439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Таможенная процедура свободной таможенной зоны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7921" y="2033540"/>
            <a:ext cx="113012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Режим свободной таможенной зоны позволит резиденту ТОСЭР </a:t>
            </a:r>
            <a:endParaRPr lang="ru-RU" dirty="0" smtClean="0"/>
          </a:p>
          <a:p>
            <a:r>
              <a:rPr lang="ru-RU" dirty="0" smtClean="0"/>
              <a:t>существенно </a:t>
            </a:r>
            <a:r>
              <a:rPr lang="ru-RU" dirty="0"/>
              <a:t>минимизировать издержки </a:t>
            </a:r>
            <a:r>
              <a:rPr lang="ru-RU" dirty="0" smtClean="0"/>
              <a:t>по </a:t>
            </a:r>
            <a:r>
              <a:rPr lang="ru-RU" dirty="0"/>
              <a:t>импортно-экспортным операциям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b="1" dirty="0" smtClean="0"/>
              <a:t>снизить </a:t>
            </a:r>
            <a:r>
              <a:rPr lang="ru-RU" b="1" dirty="0"/>
              <a:t>инвестиционные затраты на 30 % </a:t>
            </a:r>
            <a:endParaRPr lang="ru-RU" b="1" dirty="0" smtClean="0"/>
          </a:p>
          <a:p>
            <a:r>
              <a:rPr lang="ru-RU" dirty="0" smtClean="0"/>
              <a:t>      за </a:t>
            </a:r>
            <a:r>
              <a:rPr lang="ru-RU" dirty="0"/>
              <a:t>счет освобождения от уплаты таможенных пошлин и НДС и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упрощения </a:t>
            </a:r>
            <a:r>
              <a:rPr lang="ru-RU" dirty="0"/>
              <a:t>таможенных процедур при ввозе импортного оборудования и комплектующих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pPr marL="342900" indent="-342900">
              <a:buAutoNum type="arabicPeriod" startAt="2"/>
            </a:pPr>
            <a:r>
              <a:rPr lang="ru-RU" b="1" dirty="0" smtClean="0"/>
              <a:t>сократить </a:t>
            </a:r>
            <a:r>
              <a:rPr lang="ru-RU" b="1" dirty="0"/>
              <a:t>расходы на закупку </a:t>
            </a:r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</a:t>
            </a:r>
            <a:r>
              <a:rPr lang="ru-RU" dirty="0" smtClean="0"/>
              <a:t>импортного </a:t>
            </a:r>
            <a:r>
              <a:rPr lang="ru-RU" dirty="0"/>
              <a:t>сырья и экспорт готовой продукции при ведении операционной деятельности.</a:t>
            </a:r>
          </a:p>
          <a:p>
            <a:endParaRPr lang="ru-RU" dirty="0"/>
          </a:p>
        </p:txBody>
      </p:sp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412596" y="4089237"/>
            <a:ext cx="3429000" cy="491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2596" y="4661351"/>
            <a:ext cx="3429000" cy="4918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2596" y="5245076"/>
            <a:ext cx="3429000" cy="4918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293541" y="334380"/>
            <a:ext cx="97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Упрощенные процедуры оформления документации на строительство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2596" y="1040074"/>
            <a:ext cx="113012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</a:t>
            </a:r>
            <a:r>
              <a:rPr lang="ru-RU" b="1" dirty="0" smtClean="0"/>
              <a:t>окращение </a:t>
            </a:r>
            <a:r>
              <a:rPr lang="ru-RU" b="1" dirty="0"/>
              <a:t>срока подготовительных </a:t>
            </a:r>
            <a:r>
              <a:rPr lang="ru-RU" b="1" dirty="0" smtClean="0"/>
              <a:t>работ:</a:t>
            </a:r>
          </a:p>
          <a:p>
            <a:endParaRPr lang="ru-RU" b="1" dirty="0" smtClean="0"/>
          </a:p>
          <a:p>
            <a:r>
              <a:rPr lang="ru-RU" b="1" i="1" dirty="0" smtClean="0"/>
              <a:t>подготовительные </a:t>
            </a:r>
            <a:r>
              <a:rPr lang="ru-RU" b="1" i="1" dirty="0"/>
              <a:t>работы могут выполняться </a:t>
            </a:r>
            <a:r>
              <a:rPr lang="ru-RU" dirty="0"/>
              <a:t>с даты представления проектной документации, подготовленной в отношении объектов капитального строительства, необходимых для размещения объектов инфраструктуры ТОСЭР, в целях проведения экспертизы такой проектной </a:t>
            </a:r>
            <a:r>
              <a:rPr lang="ru-RU" dirty="0" smtClean="0"/>
              <a:t>документации, </a:t>
            </a:r>
            <a:r>
              <a:rPr lang="ru-RU" b="1" i="1" dirty="0"/>
              <a:t>до выдачи разрешения на строительство</a:t>
            </a:r>
            <a:r>
              <a:rPr lang="ru-RU" dirty="0"/>
              <a:t> объектов, необходимых для размещения объектов инфраструктуры </a:t>
            </a:r>
            <a:r>
              <a:rPr lang="ru-RU" dirty="0" smtClean="0"/>
              <a:t>ТОСЭР.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/>
              <a:t>(Перечень</a:t>
            </a:r>
            <a:r>
              <a:rPr lang="ru-RU" sz="1600" dirty="0"/>
              <a:t> видов подготовительных работ, выполнение которых допускается до получения разрешения на строительство, устанавливается уполномоченным федеральным органом по согласованию с федеральным органом исполнительной власти, осуществляющим функции по выработке государственной политики и нормативно-правовому регулированию в сфере </a:t>
            </a:r>
            <a:r>
              <a:rPr lang="ru-RU" sz="1600" dirty="0" smtClean="0"/>
              <a:t>строительства).</a:t>
            </a:r>
          </a:p>
          <a:p>
            <a:endParaRPr lang="ru-RU" dirty="0"/>
          </a:p>
          <a:p>
            <a:r>
              <a:rPr lang="ru-RU" b="1" dirty="0"/>
              <a:t>Экологическая экспертиза                           </a:t>
            </a:r>
            <a:r>
              <a:rPr lang="ru-RU" dirty="0"/>
              <a:t>не более 45 суток (нормативный срок — 60 суток).</a:t>
            </a:r>
          </a:p>
          <a:p>
            <a:endParaRPr lang="ru-RU" dirty="0"/>
          </a:p>
          <a:p>
            <a:r>
              <a:rPr lang="ru-RU" b="1" dirty="0" smtClean="0"/>
              <a:t>Срок </a:t>
            </a:r>
            <a:r>
              <a:rPr lang="ru-RU" b="1" dirty="0"/>
              <a:t>установления </a:t>
            </a:r>
            <a:r>
              <a:rPr lang="ru-RU" b="1" dirty="0" smtClean="0"/>
              <a:t>сервитута             </a:t>
            </a:r>
            <a:r>
              <a:rPr lang="ru-RU" dirty="0" smtClean="0"/>
              <a:t>        сокращенный, </a:t>
            </a:r>
            <a:r>
              <a:rPr lang="ru-RU" dirty="0"/>
              <a:t>без проведения общественных </a:t>
            </a:r>
            <a:r>
              <a:rPr lang="ru-RU" dirty="0" smtClean="0"/>
              <a:t>слушаний.</a:t>
            </a:r>
          </a:p>
          <a:p>
            <a:endParaRPr lang="ru-RU" dirty="0"/>
          </a:p>
          <a:p>
            <a:r>
              <a:rPr lang="ru-RU" b="1" dirty="0" smtClean="0"/>
              <a:t>Проект </a:t>
            </a:r>
            <a:r>
              <a:rPr lang="ru-RU" b="1" dirty="0"/>
              <a:t>планировки территории </a:t>
            </a:r>
            <a:r>
              <a:rPr lang="ru-RU" b="1" dirty="0" smtClean="0"/>
              <a:t>               </a:t>
            </a:r>
            <a:r>
              <a:rPr lang="ru-RU" dirty="0" smtClean="0"/>
              <a:t>не </a:t>
            </a:r>
            <a:r>
              <a:rPr lang="ru-RU" dirty="0"/>
              <a:t>требует проведения публичных слушаний.</a:t>
            </a:r>
          </a:p>
        </p:txBody>
      </p:sp>
      <p:sp>
        <p:nvSpPr>
          <p:cNvPr id="5" name="Нашивка 4"/>
          <p:cNvSpPr/>
          <p:nvPr/>
        </p:nvSpPr>
        <p:spPr>
          <a:xfrm>
            <a:off x="3955530" y="4679988"/>
            <a:ext cx="412248" cy="473202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шивка 13"/>
          <p:cNvSpPr/>
          <p:nvPr/>
        </p:nvSpPr>
        <p:spPr>
          <a:xfrm>
            <a:off x="3955530" y="4080161"/>
            <a:ext cx="412248" cy="4732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Нашивка 14"/>
          <p:cNvSpPr/>
          <p:nvPr/>
        </p:nvSpPr>
        <p:spPr>
          <a:xfrm>
            <a:off x="3957048" y="5245076"/>
            <a:ext cx="412248" cy="4732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7" y="1233461"/>
            <a:ext cx="5876925" cy="40576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261034" y="266659"/>
            <a:ext cx="46186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Информация о ТОСЭР «Озерск»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8192" y="1024555"/>
            <a:ext cx="5584145" cy="42780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ТОСЭР </a:t>
            </a:r>
            <a:r>
              <a:rPr lang="ru-RU" sz="1600" dirty="0" smtClean="0"/>
              <a:t>«Снежинск» </a:t>
            </a:r>
            <a:r>
              <a:rPr lang="ru-RU" sz="1600" dirty="0"/>
              <a:t>создана в </a:t>
            </a:r>
            <a:r>
              <a:rPr lang="ru-RU" sz="1600" dirty="0" smtClean="0"/>
              <a:t>соответствии с </a:t>
            </a:r>
            <a:r>
              <a:rPr lang="ru-RU" sz="1600" dirty="0"/>
              <a:t>постановлением Правительства Российской </a:t>
            </a:r>
            <a:r>
              <a:rPr lang="ru-RU" sz="1600" dirty="0" smtClean="0"/>
              <a:t>Федерации от </a:t>
            </a:r>
            <a:r>
              <a:rPr lang="ru-RU" sz="1600" dirty="0"/>
              <a:t>06 февраля 2018 г. № </a:t>
            </a:r>
            <a:r>
              <a:rPr lang="ru-RU" sz="1600" dirty="0" smtClean="0"/>
              <a:t>113</a:t>
            </a:r>
          </a:p>
          <a:p>
            <a:endParaRPr lang="ru-RU" sz="1600" dirty="0"/>
          </a:p>
          <a:p>
            <a:r>
              <a:rPr lang="ru-RU" sz="1600" dirty="0" smtClean="0"/>
              <a:t>Озерск – закрытое административно-территориальное образование в Челябинской области.</a:t>
            </a:r>
          </a:p>
          <a:p>
            <a:endParaRPr lang="ru-RU" sz="1600" dirty="0" smtClean="0"/>
          </a:p>
          <a:p>
            <a:r>
              <a:rPr lang="ru-RU" sz="1600" dirty="0" smtClean="0"/>
              <a:t>Основание </a:t>
            </a:r>
            <a:r>
              <a:rPr lang="ru-RU" sz="1600" dirty="0"/>
              <a:t>города – 1954 г.</a:t>
            </a:r>
          </a:p>
          <a:p>
            <a:r>
              <a:rPr lang="ru-RU" sz="1600" dirty="0"/>
              <a:t>Площадь – 65,7 кв. км</a:t>
            </a:r>
          </a:p>
          <a:p>
            <a:endParaRPr lang="ru-RU" sz="1600" dirty="0"/>
          </a:p>
          <a:p>
            <a:r>
              <a:rPr lang="ru-RU" sz="1600" dirty="0"/>
              <a:t>Расстояние от аэропорта «Кольцово» (Екатеринбург) – 155  </a:t>
            </a:r>
            <a:r>
              <a:rPr lang="ru-RU" sz="1600" dirty="0" smtClean="0"/>
              <a:t>км</a:t>
            </a:r>
            <a:endParaRPr lang="ru-RU" sz="1600" dirty="0"/>
          </a:p>
          <a:p>
            <a:r>
              <a:rPr lang="ru-RU" sz="1600" dirty="0"/>
              <a:t>Расстояние от аэропорта «</a:t>
            </a:r>
            <a:r>
              <a:rPr lang="ru-RU" sz="1600" dirty="0" err="1"/>
              <a:t>Баландино</a:t>
            </a:r>
            <a:r>
              <a:rPr lang="ru-RU" sz="1600" dirty="0"/>
              <a:t>» (Челябинск) –  86 </a:t>
            </a:r>
            <a:r>
              <a:rPr lang="ru-RU" sz="1600" dirty="0" smtClean="0"/>
              <a:t>км</a:t>
            </a:r>
            <a:endParaRPr lang="ru-RU" sz="1600" dirty="0"/>
          </a:p>
          <a:p>
            <a:r>
              <a:rPr lang="ru-RU" sz="1600" dirty="0"/>
              <a:t>Расстояние до Челябинска – 122  </a:t>
            </a:r>
            <a:r>
              <a:rPr lang="ru-RU" sz="1600" dirty="0" smtClean="0"/>
              <a:t>км</a:t>
            </a:r>
            <a:endParaRPr lang="ru-RU" sz="1600" dirty="0"/>
          </a:p>
          <a:p>
            <a:r>
              <a:rPr lang="ru-RU" sz="1600" dirty="0"/>
              <a:t>Расстояние до Екатеринбурга – 141 </a:t>
            </a:r>
            <a:r>
              <a:rPr lang="ru-RU" sz="1600" dirty="0" smtClean="0"/>
              <a:t>км</a:t>
            </a:r>
            <a:endParaRPr lang="ru-RU" sz="1600" dirty="0"/>
          </a:p>
          <a:p>
            <a:r>
              <a:rPr lang="ru-RU" sz="1600" dirty="0" smtClean="0"/>
              <a:t>Расстояние </a:t>
            </a:r>
            <a:r>
              <a:rPr lang="ru-RU" sz="1600" dirty="0"/>
              <a:t>до Москвы – 1770 км</a:t>
            </a:r>
          </a:p>
          <a:p>
            <a:endParaRPr lang="ru-RU" sz="1600" dirty="0"/>
          </a:p>
          <a:p>
            <a:r>
              <a:rPr lang="ru-RU" sz="1600" dirty="0"/>
              <a:t>Население города – 89,5 тыс. человек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8192" y="5390184"/>
            <a:ext cx="8101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Градообразующее предприятие города Озерск — Федеральное государственное унитарное предприятие «Производственное объединение «Маяк» (ФГУП ПО «Маяк»).</a:t>
            </a:r>
          </a:p>
        </p:txBody>
      </p:sp>
    </p:spTree>
    <p:extLst>
      <p:ext uri="{BB962C8B-B14F-4D97-AF65-F5344CB8AC3E}">
        <p14:creationId xmlns:p14="http://schemas.microsoft.com/office/powerpoint/2010/main" val="223315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Площадки ТОСЭР «Озерск»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9303" y="1043709"/>
            <a:ext cx="101298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В состав территории ТОСЭР входят 2 </a:t>
            </a:r>
            <a:r>
              <a:rPr lang="ru-RU" sz="1600" dirty="0" smtClean="0"/>
              <a:t>площадки: площадка </a:t>
            </a:r>
            <a:r>
              <a:rPr lang="ru-RU" sz="1600" dirty="0"/>
              <a:t>«</a:t>
            </a:r>
            <a:r>
              <a:rPr lang="ru-RU" sz="1600" dirty="0" err="1"/>
              <a:t>Новогорный</a:t>
            </a:r>
            <a:r>
              <a:rPr lang="ru-RU" sz="1600" dirty="0"/>
              <a:t>» и площадка «Маяк</a:t>
            </a:r>
            <a:r>
              <a:rPr lang="ru-RU" sz="1600" dirty="0" smtClean="0"/>
              <a:t>».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491351"/>
              </p:ext>
            </p:extLst>
          </p:nvPr>
        </p:nvGraphicFramePr>
        <p:xfrm>
          <a:off x="529303" y="1706063"/>
          <a:ext cx="10476090" cy="363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0589"/>
                <a:gridCol w="2866375"/>
                <a:gridCol w="2939126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Площадка «</a:t>
                      </a:r>
                      <a:r>
                        <a:rPr lang="ru-RU" sz="1600" b="1" dirty="0" err="1" smtClean="0"/>
                        <a:t>Новогорный</a:t>
                      </a:r>
                      <a:r>
                        <a:rPr lang="ru-RU" sz="1600" b="1" dirty="0" smtClean="0"/>
                        <a:t>»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Кадастровый номер земельного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74:41:0000000:6651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74:41:0000000:6652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Площадь,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15,8512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27,1987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Собственник земельного участка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Муниципальное образование Озерский городской округ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Наличие/отсутствие на площадке зданий и сооружений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Отсутствуют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Собственник недвижимого имущества, расположенного на площадке</a:t>
                      </a:r>
                      <a:endParaRPr lang="ru-RU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Отсутствует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Количество свободных ресурсов (электричество, вода, газ, тепло, водоотведение, другое)</a:t>
                      </a:r>
                      <a:endParaRPr lang="ru-RU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Отсутствует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9303" y="5536521"/>
            <a:ext cx="101298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dk1"/>
                </a:solidFill>
              </a:rPr>
              <a:t>Режимные ограничения по допуску лиц на территорию площадки отсутствуют.</a:t>
            </a:r>
          </a:p>
        </p:txBody>
      </p:sp>
    </p:spTree>
    <p:extLst>
      <p:ext uri="{BB962C8B-B14F-4D97-AF65-F5344CB8AC3E}">
        <p14:creationId xmlns:p14="http://schemas.microsoft.com/office/powerpoint/2010/main" val="11232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1566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Площадки ТОСЭР «Озерск»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973" y="783520"/>
            <a:ext cx="47910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1566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Площадки ТОСЭР «Озерск»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747756"/>
              </p:ext>
            </p:extLst>
          </p:nvPr>
        </p:nvGraphicFramePr>
        <p:xfrm>
          <a:off x="608326" y="663963"/>
          <a:ext cx="10737006" cy="37501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51495"/>
                <a:gridCol w="5185511"/>
              </a:tblGrid>
              <a:tr h="385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Площадка «Маяк»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  <a:tr h="385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Кадастровый номер земельного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</a:t>
                      </a:r>
                    </a:p>
                  </a:txBody>
                  <a:tcPr/>
                </a:tc>
              </a:tr>
              <a:tr h="3850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Площадь, 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9,93</a:t>
                      </a:r>
                      <a:endParaRPr lang="ru-RU" sz="1400" dirty="0" smtClean="0"/>
                    </a:p>
                  </a:txBody>
                  <a:tcPr/>
                </a:tc>
              </a:tr>
              <a:tr h="537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Собственник земельного участка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Российская Федерация,</a:t>
                      </a:r>
                      <a:r>
                        <a:rPr lang="ru-RU" sz="1400" dirty="0" smtClean="0"/>
                        <a:t/>
                      </a:r>
                      <a:br>
                        <a:rPr lang="ru-RU" sz="1400" dirty="0" smtClean="0"/>
                      </a:b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хозяйственного ведения ФГУП «ПО «Маяк»</a:t>
                      </a:r>
                      <a:endParaRPr lang="ru-RU" sz="1400" dirty="0"/>
                    </a:p>
                  </a:txBody>
                  <a:tcPr/>
                </a:tc>
              </a:tr>
              <a:tr h="981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Наличие/отсутствие на площадке зданий и сооружений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Имеется комплекс зданий и сооружений: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производственных помещений – 15 846,5 м2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складских помещений – 609,5 м2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административных помещений – 91,0 м2.</a:t>
                      </a:r>
                      <a:endParaRPr lang="ru-RU" sz="1400" dirty="0"/>
                    </a:p>
                  </a:txBody>
                  <a:tcPr/>
                </a:tc>
              </a:tr>
              <a:tr h="53799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Собственник недвижимого имущества, расположенного на площадке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Российская Федерация,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право хозяйственного ведения ФГУП «ПО «Маяк»</a:t>
                      </a:r>
                    </a:p>
                  </a:txBody>
                  <a:tcPr/>
                </a:tc>
              </a:tr>
              <a:tr h="537993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Количество свободных ресурсов (электричество, вода, газ, тепло, водоотведение, другое)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Отсутствует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8325" y="4464029"/>
            <a:ext cx="10737007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dk1"/>
                </a:solidFill>
              </a:rPr>
              <a:t>Площадка расположена внутри охраняемого периметра ЗАТО г. Озерск. Право на въезд на территорию ЗАТО имеют жители города, а также работники организаций города. Для других граждан необходимо оформление временных пропусков. </a:t>
            </a:r>
            <a:r>
              <a:rPr lang="ru-RU" sz="1500" dirty="0" smtClean="0">
                <a:solidFill>
                  <a:schemeClr val="dk1"/>
                </a:solidFill>
              </a:rPr>
              <a:t>Существуют </a:t>
            </a:r>
            <a:r>
              <a:rPr lang="ru-RU" sz="1500" dirty="0">
                <a:solidFill>
                  <a:schemeClr val="dk1"/>
                </a:solidFill>
              </a:rPr>
              <a:t>режимные ограничения и трудности с ввозом в город необходимых специалистов (например, не допускается ввоз специалистов с наличием судимости).</a:t>
            </a:r>
          </a:p>
          <a:p>
            <a:pPr>
              <a:defRPr/>
            </a:pPr>
            <a:endParaRPr lang="ru-RU" sz="1500" dirty="0">
              <a:solidFill>
                <a:schemeClr val="dk1"/>
              </a:solidFill>
            </a:endParaRPr>
          </a:p>
          <a:p>
            <a:pPr>
              <a:defRPr/>
            </a:pPr>
            <a:r>
              <a:rPr lang="ru-RU" sz="1500" dirty="0">
                <a:solidFill>
                  <a:schemeClr val="dk1"/>
                </a:solidFill>
              </a:rPr>
              <a:t>Продолжительность процедуры оформления пропуска для граждан Российской Федерации составляет до 60 дней,  для иностранных граждан — до 6 месяцев.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113908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9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Как стать резидентом ТОСЭР?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643" y="881665"/>
            <a:ext cx="10696739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Для принятия решения о регистрации статуса Резидента ТОСЭР вам необходимо предварительно проверить подходит ли для вашего бизнеса: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территориальное расположение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разрешенные виды деятельности ТОСЭР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- минимальное инвестиционное вложение,	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а также определить </a:t>
            </a:r>
            <a:r>
              <a:rPr lang="ru-RU" sz="1600" dirty="0"/>
              <a:t>свою потребность в земельном </a:t>
            </a:r>
            <a:r>
              <a:rPr lang="ru-RU" sz="1600" dirty="0" smtClean="0"/>
              <a:t>участке, помещении, производственных мощностях для     осуществления </a:t>
            </a:r>
            <a:r>
              <a:rPr lang="ru-RU" sz="1600" dirty="0"/>
              <a:t>деятельности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pPr marL="342900" indent="-342900">
              <a:buAutoNum type="arabicPeriod" startAt="2"/>
            </a:pPr>
            <a:r>
              <a:rPr lang="ru-RU" sz="1600" dirty="0" smtClean="0"/>
              <a:t>Оставить заявку на консультацию по электронной почте</a:t>
            </a:r>
            <a:r>
              <a:rPr lang="ru-RU" sz="1600" dirty="0"/>
              <a:t>: </a:t>
            </a:r>
            <a:r>
              <a:rPr lang="en-US" sz="1600" dirty="0" smtClean="0">
                <a:hlinkClick r:id="rId3"/>
              </a:rPr>
              <a:t>info@premiumtor.ru</a:t>
            </a:r>
            <a:r>
              <a:rPr lang="ru-RU" sz="1600" dirty="0"/>
              <a:t> </a:t>
            </a:r>
            <a:r>
              <a:rPr lang="ru-RU" sz="1600" dirty="0" smtClean="0"/>
              <a:t>или по телефону</a:t>
            </a:r>
            <a:r>
              <a:rPr lang="ru-RU" sz="1600" dirty="0"/>
              <a:t>: +7 (911) </a:t>
            </a:r>
            <a:r>
              <a:rPr lang="ru-RU" sz="1600" dirty="0" smtClean="0"/>
              <a:t>74-11-777</a:t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r>
              <a:rPr lang="ru-RU" sz="1600" dirty="0"/>
              <a:t>На консультации </a:t>
            </a:r>
            <a:r>
              <a:rPr lang="ru-RU" sz="1600" dirty="0" smtClean="0"/>
              <a:t>мы </a:t>
            </a:r>
            <a:r>
              <a:rPr lang="ru-RU" sz="1600" dirty="0"/>
              <a:t>проведем первичный аудит документов, выявим перспективы и риски для вашего бизнеса и поможем подобрать оптимальный для вас вариант ТОСЭР и предпринимательской деятельности.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r>
              <a:rPr lang="ru-RU" sz="1600" dirty="0"/>
              <a:t>Далее проводятся работы по согласованному плану до полного оформления статуса резидента. </a:t>
            </a:r>
            <a:endParaRPr lang="ru-RU" sz="1600" dirty="0" smtClean="0"/>
          </a:p>
          <a:p>
            <a:pPr marL="342900" indent="-342900">
              <a:buFontTx/>
              <a:buAutoNum type="arabicPeriod" startAt="2"/>
            </a:pPr>
            <a:endParaRPr lang="ru-RU" sz="1600" dirty="0"/>
          </a:p>
          <a:p>
            <a:pPr marL="342900" indent="-342900">
              <a:buFontTx/>
              <a:buAutoNum type="arabicPeriod" startAt="2"/>
            </a:pPr>
            <a:endParaRPr lang="ru-RU" sz="1600" dirty="0" smtClean="0"/>
          </a:p>
          <a:p>
            <a:r>
              <a:rPr lang="ru-RU" sz="1600" dirty="0" smtClean="0"/>
              <a:t>Юридическая компания «ПРЕМИУМ-ПРАВО» предлагает несколько вариантов ТОСЭР. Все проекты имеют свои особенности и географическое расположение. Подробнее о других вариантах ТОСЭР можно посмотреть на сайте: </a:t>
            </a:r>
            <a:r>
              <a:rPr lang="en-US" sz="1600" dirty="0" smtClean="0">
                <a:hlinkClick r:id="rId4"/>
              </a:rPr>
              <a:t>premiumtor.ru</a:t>
            </a:r>
            <a:r>
              <a:rPr lang="ru-RU" sz="1600" dirty="0" smtClean="0"/>
              <a:t> или позвонив по телефону: </a:t>
            </a:r>
            <a:r>
              <a:rPr lang="ru-RU" sz="1600" dirty="0"/>
              <a:t>+7 911 </a:t>
            </a:r>
            <a:r>
              <a:rPr lang="ru-RU" sz="1600" dirty="0" smtClean="0"/>
              <a:t>74-11-777.</a:t>
            </a:r>
            <a:endParaRPr lang="ru-RU" sz="1600" dirty="0"/>
          </a:p>
          <a:p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84339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89902" y="451660"/>
            <a:ext cx="2095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О компании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18300" y="1262576"/>
            <a:ext cx="52353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Юридическая компания «ПРЕМИУМ-ПРАВО</a:t>
            </a:r>
            <a:r>
              <a:rPr lang="ru-RU" b="1" dirty="0" smtClean="0"/>
              <a:t>»</a:t>
            </a:r>
          </a:p>
          <a:p>
            <a:endParaRPr lang="ru-RU" b="1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более </a:t>
            </a:r>
            <a:r>
              <a:rPr lang="ru-RU" sz="1600" dirty="0"/>
              <a:t>17 лет успешного оказания услуг в сфере консалтинга, судебного представительства и корпоративного права</a:t>
            </a:r>
            <a:r>
              <a:rPr lang="ru-RU" sz="1600" dirty="0" smtClean="0"/>
              <a:t>;</a:t>
            </a:r>
          </a:p>
          <a:p>
            <a:pPr marL="285750" indent="-285750">
              <a:buFontTx/>
              <a:buChar char="-"/>
            </a:pPr>
            <a:endParaRPr lang="ru-RU" sz="1600" dirty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официальный уполномоченный партнер по </a:t>
            </a:r>
            <a:r>
              <a:rPr lang="ru-RU" sz="1600" dirty="0"/>
              <a:t>подбору резидентов для участия в </a:t>
            </a:r>
            <a:r>
              <a:rPr lang="ru-RU" sz="1600" smtClean="0"/>
              <a:t>проектах ТОСЭР;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обеспечиваем </a:t>
            </a:r>
            <a:r>
              <a:rPr lang="ru-RU" sz="1600" dirty="0"/>
              <a:t>полное правовое сопровождение получения статуса «резидент ТОСЭР», а также преимущество в его </a:t>
            </a:r>
            <a:r>
              <a:rPr lang="ru-RU" sz="1600" dirty="0" smtClean="0"/>
              <a:t>получении;</a:t>
            </a:r>
            <a:br>
              <a:rPr lang="ru-RU" sz="1600" dirty="0" smtClean="0"/>
            </a:br>
            <a:endParaRPr lang="ru-RU" sz="1600" dirty="0" smtClean="0"/>
          </a:p>
          <a:p>
            <a:pPr marL="285750" indent="-285750">
              <a:buFontTx/>
              <a:buChar char="-"/>
            </a:pPr>
            <a:r>
              <a:rPr lang="ru-RU" sz="1600" dirty="0" smtClean="0"/>
              <a:t>организовываем </a:t>
            </a:r>
            <a:r>
              <a:rPr lang="ru-RU" sz="1600" dirty="0"/>
              <a:t>предоставление резидентам ТОСЭР услуг, необходимых для осуществления деятельности на ТОСЭР (в том числе юридических, услуг по таможенному оформлению и др</a:t>
            </a:r>
            <a:r>
              <a:rPr lang="ru-RU" sz="1600" dirty="0" smtClean="0"/>
              <a:t>.)</a:t>
            </a:r>
            <a:endParaRPr lang="ru-RU" dirty="0" smtClean="0"/>
          </a:p>
        </p:txBody>
      </p:sp>
      <p:pic>
        <p:nvPicPr>
          <p:cNvPr id="8" name="Рисунок 7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-438" r="8291" b="406"/>
          <a:stretch/>
        </p:blipFill>
        <p:spPr>
          <a:xfrm>
            <a:off x="6423102" y="1436699"/>
            <a:ext cx="5325156" cy="423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1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698703" y="451660"/>
            <a:ext cx="4078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Контактная информация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418300" y="1697032"/>
            <a:ext cx="511270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1600" b="1" dirty="0" smtClean="0"/>
              <a:t>Адрес</a:t>
            </a:r>
            <a:r>
              <a:rPr lang="ru-RU" sz="1600" b="1" dirty="0"/>
              <a:t>:</a:t>
            </a:r>
            <a:r>
              <a:rPr lang="ru-RU" sz="1600" dirty="0"/>
              <a:t> </a:t>
            </a:r>
            <a:endParaRPr lang="ru-RU" sz="1600" dirty="0" smtClean="0"/>
          </a:p>
          <a:p>
            <a:pPr fontAlgn="base"/>
            <a:r>
              <a:rPr lang="ru-RU" sz="1600" dirty="0" smtClean="0"/>
              <a:t>Санкт-Петербург</a:t>
            </a:r>
            <a:r>
              <a:rPr lang="ru-RU" sz="1600" dirty="0"/>
              <a:t>, Торфяная дорога, д. 7 «Ф», офис </a:t>
            </a:r>
            <a:r>
              <a:rPr lang="ru-RU" sz="1600" dirty="0" smtClean="0"/>
              <a:t>1316</a:t>
            </a:r>
          </a:p>
          <a:p>
            <a:pPr fontAlgn="base"/>
            <a:r>
              <a:rPr lang="ru-RU" sz="1600" dirty="0" smtClean="0"/>
              <a:t> </a:t>
            </a:r>
            <a:endParaRPr lang="ru-RU" sz="1600" dirty="0"/>
          </a:p>
          <a:p>
            <a:pPr fontAlgn="base"/>
            <a:r>
              <a:rPr lang="ru-RU" sz="1600" b="1" dirty="0"/>
              <a:t>Телефон</a:t>
            </a:r>
            <a:r>
              <a:rPr lang="ru-RU" sz="1600" dirty="0" smtClean="0"/>
              <a:t>:</a:t>
            </a:r>
          </a:p>
          <a:p>
            <a:pPr fontAlgn="base"/>
            <a:r>
              <a:rPr lang="ru-RU" sz="1600" dirty="0" smtClean="0"/>
              <a:t>+</a:t>
            </a:r>
            <a:r>
              <a:rPr lang="ru-RU" sz="1600" dirty="0"/>
              <a:t>7-921-43-33-800 , +</a:t>
            </a:r>
            <a:r>
              <a:rPr lang="ru-RU" sz="1600" dirty="0" smtClean="0"/>
              <a:t>7-911-74-11-777</a:t>
            </a:r>
          </a:p>
          <a:p>
            <a:pPr fontAlgn="base"/>
            <a:endParaRPr lang="ru-RU" sz="1600" dirty="0" smtClean="0"/>
          </a:p>
          <a:p>
            <a:pPr fontAlgn="base"/>
            <a:r>
              <a:rPr lang="ru-RU" sz="1600" b="1" dirty="0"/>
              <a:t>E-</a:t>
            </a:r>
            <a:r>
              <a:rPr lang="ru-RU" sz="1600" b="1" dirty="0" err="1"/>
              <a:t>mail</a:t>
            </a:r>
            <a:r>
              <a:rPr lang="ru-RU" sz="1600" b="1" dirty="0"/>
              <a:t>: </a:t>
            </a:r>
            <a:endParaRPr lang="ru-RU" sz="1600" b="1" dirty="0" smtClean="0"/>
          </a:p>
          <a:p>
            <a:pPr fontAlgn="base"/>
            <a:r>
              <a:rPr lang="en-US" sz="1600" dirty="0" smtClean="0">
                <a:hlinkClick r:id="rId2"/>
              </a:rPr>
              <a:t>info@premiumtor.ru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b="1" dirty="0"/>
              <a:t>Сайт:</a:t>
            </a:r>
            <a:r>
              <a:rPr lang="ru-RU" sz="1600" dirty="0"/>
              <a:t> </a:t>
            </a:r>
            <a:endParaRPr lang="ru-RU" sz="1600" dirty="0" smtClean="0"/>
          </a:p>
          <a:p>
            <a:pPr fontAlgn="base"/>
            <a:r>
              <a:rPr lang="ru-RU" sz="1600" dirty="0" smtClean="0">
                <a:hlinkClick r:id="rId3"/>
              </a:rPr>
              <a:t>premium-pravo.ru</a:t>
            </a:r>
            <a:endParaRPr lang="ru-RU" sz="1600" dirty="0" smtClean="0"/>
          </a:p>
          <a:p>
            <a:pPr fontAlgn="base"/>
            <a:r>
              <a:rPr lang="en-US" sz="1600" dirty="0" smtClean="0">
                <a:hlinkClick r:id="rId4"/>
              </a:rPr>
              <a:t>beznalogov74.ru</a:t>
            </a:r>
            <a:endParaRPr lang="ru-RU" sz="1600" dirty="0" smtClean="0"/>
          </a:p>
          <a:p>
            <a:pPr fontAlgn="base"/>
            <a:r>
              <a:rPr lang="en-US" sz="1600">
                <a:hlinkClick r:id="rId5"/>
              </a:rPr>
              <a:t>premiumtor.ru</a:t>
            </a:r>
            <a:endParaRPr lang="ru-RU" sz="1600" dirty="0" smtClean="0"/>
          </a:p>
          <a:p>
            <a:pPr fontAlgn="base"/>
            <a:endParaRPr lang="ru-RU" sz="1600" dirty="0"/>
          </a:p>
          <a:p>
            <a:pPr fontAlgn="base"/>
            <a:r>
              <a:rPr lang="ru-RU" sz="1600" b="1" dirty="0" smtClean="0"/>
              <a:t>Генеральный директор: </a:t>
            </a:r>
          </a:p>
          <a:p>
            <a:pPr fontAlgn="base"/>
            <a:r>
              <a:rPr lang="ru-RU" sz="1600" dirty="0" smtClean="0"/>
              <a:t>Ахлюстин Вячеслав Николаевич</a:t>
            </a:r>
            <a:endParaRPr lang="ru-RU" sz="1600" dirty="0"/>
          </a:p>
        </p:txBody>
      </p:sp>
      <p:pic>
        <p:nvPicPr>
          <p:cNvPr id="8" name="Рисунок 7">
            <a:hlinkClick r:id="rId3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557" y="1697032"/>
            <a:ext cx="4893594" cy="36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4" y="813667"/>
            <a:ext cx="6667500" cy="42862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263141" y="258244"/>
            <a:ext cx="67924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Территория социально-экономического развития «Озерск» (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ТОСЭР «Озерск»)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9084" y="1426549"/>
            <a:ext cx="4065176" cy="286232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>
                <a:cs typeface="Aharoni" panose="02010803020104030203" pitchFamily="2" charset="-79"/>
              </a:rPr>
              <a:t>— это часть </a:t>
            </a:r>
            <a:r>
              <a:rPr lang="ru-RU" dirty="0">
                <a:cs typeface="Aharoni" panose="02010803020104030203" pitchFamily="2" charset="-79"/>
              </a:rPr>
              <a:t>территории </a:t>
            </a:r>
            <a:r>
              <a:rPr lang="ru-RU" dirty="0" smtClean="0">
                <a:cs typeface="Aharoni" panose="02010803020104030203" pitchFamily="2" charset="-79"/>
              </a:rPr>
              <a:t>ЗАТО г. Озерск </a:t>
            </a:r>
            <a:r>
              <a:rPr lang="ru-RU" dirty="0">
                <a:cs typeface="Aharoni" panose="02010803020104030203" pitchFamily="2" charset="-79"/>
              </a:rPr>
              <a:t>Челябинской области, </a:t>
            </a:r>
            <a:endParaRPr lang="ru-RU" dirty="0" smtClean="0">
              <a:cs typeface="Aharoni" panose="02010803020104030203" pitchFamily="2" charset="-79"/>
            </a:endParaRPr>
          </a:p>
          <a:p>
            <a:pPr fontAlgn="base"/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на </a:t>
            </a:r>
            <a:r>
              <a:rPr lang="ru-RU" dirty="0">
                <a:cs typeface="Aharoni" panose="02010803020104030203" pitchFamily="2" charset="-79"/>
              </a:rPr>
              <a:t>которой в </a:t>
            </a:r>
            <a:r>
              <a:rPr lang="ru-RU" dirty="0" smtClean="0">
                <a:cs typeface="Aharoni" panose="02010803020104030203" pitchFamily="2" charset="-79"/>
              </a:rPr>
              <a:t>соответствии </a:t>
            </a:r>
            <a:r>
              <a:rPr lang="ru-RU" dirty="0">
                <a:cs typeface="Aharoni" panose="02010803020104030203" pitchFamily="2" charset="-79"/>
              </a:rPr>
              <a:t>с </a:t>
            </a:r>
            <a:r>
              <a:rPr lang="ru-RU" b="1" dirty="0" smtClean="0">
                <a:cs typeface="Aharoni" panose="02010803020104030203" pitchFamily="2" charset="-79"/>
                <a:hlinkClick r:id="rId3"/>
              </a:rPr>
              <a:t>Постановлением Правительства </a:t>
            </a:r>
            <a:r>
              <a:rPr lang="ru-RU" b="1" dirty="0">
                <a:cs typeface="Aharoni" panose="02010803020104030203" pitchFamily="2" charset="-79"/>
                <a:hlinkClick r:id="rId3"/>
              </a:rPr>
              <a:t>РФ от 06.02.2018 г. №</a:t>
            </a:r>
            <a:r>
              <a:rPr lang="ru-RU" b="1" dirty="0" smtClean="0">
                <a:cs typeface="Aharoni" panose="02010803020104030203" pitchFamily="2" charset="-79"/>
                <a:hlinkClick r:id="rId3"/>
              </a:rPr>
              <a:t>11</a:t>
            </a:r>
            <a:r>
              <a:rPr lang="ru-RU" b="1" dirty="0">
                <a:cs typeface="Aharoni" panose="02010803020104030203" pitchFamily="2" charset="-79"/>
                <a:hlinkClick r:id="rId3"/>
              </a:rPr>
              <a:t>3</a:t>
            </a:r>
            <a:r>
              <a:rPr lang="ru-RU" b="1" dirty="0">
                <a:cs typeface="Aharoni" panose="02010803020104030203" pitchFamily="2" charset="-79"/>
              </a:rPr>
              <a:t> </a:t>
            </a:r>
            <a:endParaRPr lang="ru-RU" b="1" dirty="0" smtClean="0">
              <a:cs typeface="Aharoni" panose="02010803020104030203" pitchFamily="2" charset="-79"/>
            </a:endParaRPr>
          </a:p>
          <a:p>
            <a:pPr fontAlgn="base"/>
            <a:r>
              <a:rPr lang="ru-RU" dirty="0" smtClean="0">
                <a:cs typeface="Aharoni" panose="02010803020104030203" pitchFamily="2" charset="-79"/>
              </a:rPr>
              <a:t/>
            </a:r>
            <a:br>
              <a:rPr lang="ru-RU" dirty="0" smtClean="0">
                <a:cs typeface="Aharoni" panose="02010803020104030203" pitchFamily="2" charset="-79"/>
              </a:rPr>
            </a:br>
            <a:r>
              <a:rPr lang="ru-RU" dirty="0" smtClean="0">
                <a:cs typeface="Aharoni" panose="02010803020104030203" pitchFamily="2" charset="-79"/>
              </a:rPr>
              <a:t>установлен </a:t>
            </a:r>
            <a:r>
              <a:rPr lang="ru-RU" dirty="0">
                <a:cs typeface="Aharoni" panose="02010803020104030203" pitchFamily="2" charset="-79"/>
              </a:rPr>
              <a:t>особый правовой режим </a:t>
            </a:r>
            <a:r>
              <a:rPr lang="ru-RU" dirty="0" smtClean="0">
                <a:cs typeface="Aharoni" panose="02010803020104030203" pitchFamily="2" charset="-79"/>
              </a:rPr>
              <a:t>осуществления </a:t>
            </a:r>
            <a:r>
              <a:rPr lang="ru-RU" dirty="0">
                <a:cs typeface="Aharoni" panose="02010803020104030203" pitchFamily="2" charset="-79"/>
              </a:rPr>
              <a:t>предпринимательской </a:t>
            </a:r>
            <a:r>
              <a:rPr lang="ru-RU" dirty="0" smtClean="0">
                <a:cs typeface="Aharoni" panose="02010803020104030203" pitchFamily="2" charset="-79"/>
              </a:rPr>
              <a:t>деятельности.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50281" y="4824343"/>
            <a:ext cx="11124685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ru-RU" dirty="0">
                <a:cs typeface="Aharoni" panose="02010803020104030203" pitchFamily="2" charset="-79"/>
              </a:rPr>
              <a:t>Осуществляя деятельность компании на ТОСЭР «Озерск»</a:t>
            </a:r>
            <a:r>
              <a:rPr lang="en-US" dirty="0" smtClean="0">
                <a:cs typeface="Aharoni" panose="02010803020104030203" pitchFamily="2" charset="-79"/>
              </a:rPr>
              <a:t> (</a:t>
            </a:r>
            <a:r>
              <a:rPr lang="ru-RU" dirty="0" smtClean="0">
                <a:cs typeface="Aharoni" panose="02010803020104030203" pitchFamily="2" charset="-79"/>
              </a:rPr>
              <a:t>получив статус резидента ТОСЭР), </a:t>
            </a:r>
            <a:r>
              <a:rPr lang="ru-RU" dirty="0">
                <a:cs typeface="Aharoni" panose="02010803020104030203" pitchFamily="2" charset="-79"/>
              </a:rPr>
              <a:t>вы автоматически получаете неоспоримое преимущество перед </a:t>
            </a:r>
            <a:r>
              <a:rPr lang="ru-RU" dirty="0" smtClean="0">
                <a:cs typeface="Aharoni" panose="02010803020104030203" pitchFamily="2" charset="-79"/>
              </a:rPr>
              <a:t>конкурентами </a:t>
            </a:r>
            <a:r>
              <a:rPr lang="ru-RU" dirty="0">
                <a:solidFill>
                  <a:srgbClr val="C00000"/>
                </a:solidFill>
                <a:cs typeface="Aharoni" panose="02010803020104030203" pitchFamily="2" charset="-79"/>
              </a:rPr>
              <a:t>за счет снижения налогообложения и таможенных </a:t>
            </a:r>
            <a:r>
              <a:rPr lang="ru-RU" dirty="0" smtClean="0">
                <a:solidFill>
                  <a:srgbClr val="C00000"/>
                </a:solidFill>
                <a:cs typeface="Aharoni" panose="02010803020104030203" pitchFamily="2" charset="-79"/>
              </a:rPr>
              <a:t>пошлин от 20% до 50%</a:t>
            </a:r>
            <a:r>
              <a:rPr lang="ru-RU" dirty="0" smtClean="0">
                <a:cs typeface="Aharoni" panose="02010803020104030203" pitchFamily="2" charset="-79"/>
              </a:rPr>
              <a:t>.</a:t>
            </a:r>
            <a:endParaRPr lang="ru-RU" dirty="0">
              <a:cs typeface="Aharoni" panose="02010803020104030203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21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63141" y="258244"/>
            <a:ext cx="67924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Кто может стать резидентом ТОСЭР?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65" y="1013017"/>
            <a:ext cx="10666699" cy="49244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1. Организационно-правовая </a:t>
            </a:r>
            <a:r>
              <a:rPr lang="ru-RU" b="1" dirty="0"/>
              <a:t>форма компании</a:t>
            </a:r>
          </a:p>
          <a:p>
            <a:r>
              <a:rPr lang="ru-RU" sz="1600" dirty="0" smtClean="0"/>
              <a:t>Проект </a:t>
            </a:r>
            <a:r>
              <a:rPr lang="ru-RU" sz="1600" dirty="0"/>
              <a:t>ТОСЭР </a:t>
            </a:r>
            <a:r>
              <a:rPr lang="ru-RU" sz="1600" dirty="0" smtClean="0"/>
              <a:t>предусматривает </a:t>
            </a:r>
            <a:r>
              <a:rPr lang="ru-RU" sz="1600" dirty="0"/>
              <a:t>создание НОВОГО юридического лица любой организационно-правовой формы, за исключением компаний с государственным участием (казенные и унитарные), а также иностранных и с иностранным участием. </a:t>
            </a:r>
            <a:r>
              <a:rPr lang="ru-RU" sz="1600" dirty="0" smtClean="0"/>
              <a:t>Кроме </a:t>
            </a:r>
            <a:r>
              <a:rPr lang="ru-RU" sz="1600" dirty="0"/>
              <a:t>того, резидентами могут быть Индивидуальные предприниматели, отвечающие всем требованиям к кандидатам в Резиденты ТОСЭР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b="1" dirty="0" smtClean="0"/>
              <a:t>2. Вид </a:t>
            </a:r>
            <a:r>
              <a:rPr lang="ru-RU" b="1" dirty="0"/>
              <a:t>деятельности компании</a:t>
            </a:r>
          </a:p>
          <a:p>
            <a:r>
              <a:rPr lang="ru-RU" sz="1600" dirty="0"/>
              <a:t>Вид деятельности должен соответствовать </a:t>
            </a:r>
            <a:r>
              <a:rPr lang="ru-RU" sz="1600" b="1" dirty="0"/>
              <a:t>Перечню видов экономической деятельности, </a:t>
            </a:r>
            <a:r>
              <a:rPr lang="ru-RU" sz="1600" dirty="0"/>
              <a:t>установленного </a:t>
            </a:r>
            <a:r>
              <a:rPr lang="ru-RU" sz="1600" dirty="0" smtClean="0"/>
              <a:t>Постановлением Правительства </a:t>
            </a:r>
            <a:r>
              <a:rPr lang="ru-RU" sz="1600" dirty="0"/>
              <a:t>РФ от 06.02.2018 г. №</a:t>
            </a:r>
            <a:r>
              <a:rPr lang="ru-RU" sz="1600" dirty="0" smtClean="0"/>
              <a:t>113</a:t>
            </a:r>
            <a:r>
              <a:rPr lang="ru-RU" sz="1600" dirty="0"/>
              <a:t> . </a:t>
            </a:r>
          </a:p>
          <a:p>
            <a:endParaRPr lang="ru-RU" sz="1600" dirty="0"/>
          </a:p>
          <a:p>
            <a:r>
              <a:rPr lang="ru-RU" b="1" dirty="0" smtClean="0"/>
              <a:t>3. Территориальное </a:t>
            </a:r>
            <a:r>
              <a:rPr lang="ru-RU" b="1" dirty="0"/>
              <a:t>размещение бизнеса</a:t>
            </a:r>
          </a:p>
          <a:p>
            <a:r>
              <a:rPr lang="ru-RU" sz="1600" dirty="0"/>
              <a:t>Регистрация юридического лица производится в пределах ТОСЭР . Зарегистрированная компания не должна иметь филиалов за пределами ТОСЭР. Бизнес (включая офисы, производственные мощности и пр.) размещается на определенные законодательно площадки ТОСЭР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b="1" dirty="0" smtClean="0"/>
              <a:t>4. Минимальный </a:t>
            </a:r>
            <a:r>
              <a:rPr lang="ru-RU" b="1" dirty="0"/>
              <a:t>объем инвестиций</a:t>
            </a:r>
          </a:p>
          <a:p>
            <a:r>
              <a:rPr lang="ru-RU" sz="1600" dirty="0"/>
              <a:t>Минимальный объем капитальных вложений резидентов в бизнес для участия в проекте </a:t>
            </a:r>
            <a:r>
              <a:rPr lang="ru-RU" sz="1600" dirty="0" smtClean="0"/>
              <a:t>ТОСЭР </a:t>
            </a:r>
            <a:r>
              <a:rPr lang="ru-RU" sz="1600" dirty="0">
                <a:cs typeface="Aharoni" panose="02010803020104030203" pitchFamily="2" charset="-79"/>
              </a:rPr>
              <a:t>Озерск</a:t>
            </a:r>
            <a:r>
              <a:rPr lang="ru-RU" sz="1600" dirty="0" smtClean="0"/>
              <a:t> составляет</a:t>
            </a:r>
          </a:p>
          <a:p>
            <a:r>
              <a:rPr lang="ru-RU" sz="1600" b="1" dirty="0" smtClean="0"/>
              <a:t>5 </a:t>
            </a:r>
            <a:r>
              <a:rPr lang="ru-RU" sz="1600" b="1" dirty="0"/>
              <a:t>млн. </a:t>
            </a:r>
            <a:r>
              <a:rPr lang="ru-RU" sz="1600" b="1" dirty="0" smtClean="0"/>
              <a:t>рублей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68254"/>
            <a:ext cx="1425687" cy="338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81" y="6091330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0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Рисунок 29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3763" y="206997"/>
            <a:ext cx="9482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Разрешенные виды деятельности для резидентов ТОСЭР «Озерск»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56436"/>
              </p:ext>
            </p:extLst>
          </p:nvPr>
        </p:nvGraphicFramePr>
        <p:xfrm>
          <a:off x="498734" y="879682"/>
          <a:ext cx="11098827" cy="511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2745"/>
                <a:gridCol w="1483112"/>
                <a:gridCol w="8702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по ОКВЭД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Виды</a:t>
                      </a:r>
                      <a:r>
                        <a:rPr lang="ru-RU" sz="1400" baseline="0" dirty="0" smtClean="0"/>
                        <a:t> деятельности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Распиловка и строгание древесины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основных химических веществ, удобрений и азотных соединений, пластмасс и синтетического каучука в первичных формах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20.3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красок, лаков и аналогичных материалов для нанесения покрытий, полиграфических красок и мастик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лекарственных препаратов и материалов, применяемых в медицинских целях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резиновых и пластмассовых изделий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Производство огнеупорных изделий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абразивных и неметаллических минеральных изделий, не включенных в другие группировки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чугуна, стали и ферросплавов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Производство основных драгоценных металлов и прочих цветных металлов, производство ядерного топлива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25.1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строительных металлических конструкций и изделий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25.2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металлических цистерн, резервуаров и прочих емкостей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25.3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Производство паровых котлов, кроме котлов центрального отопления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64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98421" y="313178"/>
            <a:ext cx="9186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Разрешенные виды деятельности для резидентов ТОСЭР «Озерск»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053525"/>
              </p:ext>
            </p:extLst>
          </p:nvPr>
        </p:nvGraphicFramePr>
        <p:xfrm>
          <a:off x="536913" y="895403"/>
          <a:ext cx="11098827" cy="5257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643"/>
                <a:gridCol w="1465214"/>
                <a:gridCol w="870297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№ по ОКВЭД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Виды</a:t>
                      </a:r>
                      <a:r>
                        <a:rPr lang="ru-RU" sz="1400" baseline="0" dirty="0" smtClean="0"/>
                        <a:t> деятельности</a:t>
                      </a:r>
                      <a:endParaRPr lang="ru-RU" sz="1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25.5.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Ковка, прессование, штамповка и профилирование; изготовление изделий методом порошковой металлургии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25.6 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Обработка металлов и нанесение покрытий на металлы; механическая обработка металлов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25.9.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прочих готовых металлических изделий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элементов электронной аппаратуры и печатных схем (плат)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26.3.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коммуникационного оборудования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26.6.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облучающего и электротерапевтического оборудования, применяемого в медицинских целях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19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27.1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электродвигателей, генераторов, трансформаторов и распределительных устройств, а также контрольно-измерительной аппаратуры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27.9.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Производство прочего электрического оборудования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28.4.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Производство станков, машин и оборудования для обработки металлов и прочих твердых материалов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Производство медицинских инструментов и оборудования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32.9.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Производство изделий, не включенных в другие группировки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33.1.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Ремонт и монтаж металлических изделий, машин и оборудования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Научные исследования и разработки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13" y="6273128"/>
            <a:ext cx="1425687" cy="33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Блок-схема: альтернативный процесс 11"/>
          <p:cNvSpPr/>
          <p:nvPr/>
        </p:nvSpPr>
        <p:spPr>
          <a:xfrm>
            <a:off x="4097734" y="5055549"/>
            <a:ext cx="7538224" cy="77672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альтернативный процесс 10"/>
          <p:cNvSpPr/>
          <p:nvPr/>
        </p:nvSpPr>
        <p:spPr>
          <a:xfrm>
            <a:off x="4097734" y="2440417"/>
            <a:ext cx="7544140" cy="90824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103650" y="1026480"/>
            <a:ext cx="7538224" cy="100645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544" y="1080908"/>
            <a:ext cx="3034668" cy="9520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добавленную стоимость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541" y="2385664"/>
            <a:ext cx="3034669" cy="232858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прибыль организаций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540" y="5081752"/>
            <a:ext cx="3034669" cy="77672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имущество организаций 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210221" y="1027838"/>
            <a:ext cx="691629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Заявительный порядок возмещения налога</a:t>
            </a:r>
            <a:endParaRPr lang="ru-RU" sz="1700" dirty="0"/>
          </a:p>
        </p:txBody>
      </p:sp>
      <p:sp>
        <p:nvSpPr>
          <p:cNvPr id="7" name="TextBox 6"/>
          <p:cNvSpPr txBox="1"/>
          <p:nvPr/>
        </p:nvSpPr>
        <p:spPr>
          <a:xfrm>
            <a:off x="4210221" y="1417384"/>
            <a:ext cx="75512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- Зачет (возврат) суммы налога, заявленной к возмещению в налоговой декларации, до завершения камеральной налоговой проверки</a:t>
            </a:r>
            <a:endParaRPr lang="ru-RU" sz="1700" dirty="0"/>
          </a:p>
        </p:txBody>
      </p:sp>
      <p:sp>
        <p:nvSpPr>
          <p:cNvPr id="8" name="TextBox 7"/>
          <p:cNvSpPr txBox="1"/>
          <p:nvPr/>
        </p:nvSpPr>
        <p:spPr>
          <a:xfrm>
            <a:off x="4210220" y="2453814"/>
            <a:ext cx="7214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Налоговая ставка по налогу в </a:t>
            </a:r>
            <a:r>
              <a:rPr lang="ru-RU" sz="1700" u="sng" dirty="0" smtClean="0"/>
              <a:t>федеральный бюджет</a:t>
            </a:r>
            <a:r>
              <a:rPr lang="ru-RU" sz="1700" dirty="0" smtClean="0"/>
              <a:t>- </a:t>
            </a:r>
            <a:r>
              <a:rPr lang="ru-RU" sz="1700" b="1" dirty="0" smtClean="0"/>
              <a:t>0 % в течение 5 налоговых периодов</a:t>
            </a:r>
            <a:r>
              <a:rPr lang="ru-RU" sz="1700" dirty="0" smtClean="0"/>
              <a:t>, начиная с налогового периода, в котором была получена первая прибыль</a:t>
            </a:r>
            <a:endParaRPr lang="ru-RU" sz="1700" dirty="0"/>
          </a:p>
        </p:txBody>
      </p:sp>
      <p:sp>
        <p:nvSpPr>
          <p:cNvPr id="9" name="TextBox 8"/>
          <p:cNvSpPr txBox="1"/>
          <p:nvPr/>
        </p:nvSpPr>
        <p:spPr>
          <a:xfrm>
            <a:off x="4210221" y="5146950"/>
            <a:ext cx="7214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0 % в течение 5 налоговых периодов </a:t>
            </a:r>
            <a:r>
              <a:rPr lang="ru-RU" dirty="0"/>
              <a:t>и  1,1% в течение следующих 5 налоговых периодов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4097734" y="3465225"/>
            <a:ext cx="7578230" cy="127287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tx1"/>
                </a:solidFill>
              </a:rPr>
              <a:t>Налоговая ставка по налогу в </a:t>
            </a:r>
            <a:r>
              <a:rPr lang="ru-RU" sz="1700" u="sng" dirty="0" smtClean="0">
                <a:solidFill>
                  <a:schemeClr val="tx1"/>
                </a:solidFill>
              </a:rPr>
              <a:t>бюджеты субъектов РФ </a:t>
            </a:r>
            <a:r>
              <a:rPr lang="ru-RU" sz="1700" dirty="0" smtClean="0">
                <a:solidFill>
                  <a:schemeClr val="tx1"/>
                </a:solidFill>
              </a:rPr>
              <a:t>– </a:t>
            </a:r>
            <a:r>
              <a:rPr lang="ru-RU" sz="1700" b="1" dirty="0" smtClean="0">
                <a:solidFill>
                  <a:schemeClr val="tx1"/>
                </a:solidFill>
              </a:rPr>
              <a:t>0 % в течение 5 налоговых периодов</a:t>
            </a:r>
            <a:r>
              <a:rPr lang="ru-RU" sz="1700" dirty="0" smtClean="0">
                <a:solidFill>
                  <a:schemeClr val="tx1"/>
                </a:solidFill>
              </a:rPr>
              <a:t>, начиная с налогового периода, в котором была получена первая прибыль от деятельности, осуществляемой при исполнении соглашений на ТОСЭР, и  </a:t>
            </a:r>
            <a:r>
              <a:rPr lang="ru-RU" sz="1700" b="1" dirty="0" smtClean="0">
                <a:solidFill>
                  <a:schemeClr val="tx1"/>
                </a:solidFill>
              </a:rPr>
              <a:t>10% в течение следующих 5 налоговых периодов</a:t>
            </a:r>
            <a:endParaRPr lang="ru-RU" sz="1700" b="1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4660" y="229687"/>
            <a:ext cx="5951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Преференции резидентов ТОСЭР «Озерск»</a:t>
            </a:r>
          </a:p>
        </p:txBody>
      </p:sp>
      <p:pic>
        <p:nvPicPr>
          <p:cNvPr id="17" name="Рисунок 1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Блок-схема: альтернативный процесс 10"/>
          <p:cNvSpPr/>
          <p:nvPr/>
        </p:nvSpPr>
        <p:spPr>
          <a:xfrm>
            <a:off x="4296568" y="3631353"/>
            <a:ext cx="4003285" cy="235615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4248617" y="2195786"/>
            <a:ext cx="7393258" cy="10213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9545" y="2227104"/>
            <a:ext cx="3034670" cy="99317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Земельный налог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542" y="3631354"/>
            <a:ext cx="3034671" cy="235615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Налог на добычу полезных ископаемых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392045" y="2339491"/>
            <a:ext cx="71895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0% </a:t>
            </a:r>
            <a:r>
              <a:rPr lang="ru-RU" sz="1600" dirty="0"/>
              <a:t>д</a:t>
            </a:r>
            <a:r>
              <a:rPr lang="ru-RU" sz="1600" dirty="0" smtClean="0"/>
              <a:t>ля </a:t>
            </a:r>
            <a:r>
              <a:rPr lang="ru-RU" sz="1600" dirty="0"/>
              <a:t>организаций-резидентов ТОСЭР в отношении земельных участков, расположенных на территории ТОСЭР</a:t>
            </a:r>
            <a:endParaRPr lang="ru-RU" sz="17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392045" y="3824148"/>
            <a:ext cx="3752907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В течение </a:t>
            </a:r>
            <a:r>
              <a:rPr lang="ru-RU" sz="1700" b="1" dirty="0" smtClean="0"/>
              <a:t>120 налоговых периодов </a:t>
            </a:r>
            <a:r>
              <a:rPr lang="ru-RU" sz="1700" dirty="0" smtClean="0"/>
              <a:t>(с начала применения ставки налога на прибыль организаций в соответствии со ст. 284.4 НК РФ) </a:t>
            </a:r>
            <a:r>
              <a:rPr lang="ru-RU" sz="1700" b="1" dirty="0" smtClean="0"/>
              <a:t>коэффициент, характеризующий территорию добычи полезного ископаемого </a:t>
            </a:r>
            <a:r>
              <a:rPr lang="ru-RU" sz="1700" dirty="0" smtClean="0"/>
              <a:t>(КТД 1) </a:t>
            </a:r>
            <a:r>
              <a:rPr lang="ru-RU" sz="1700" b="1" dirty="0" smtClean="0"/>
              <a:t>принимается равным</a:t>
            </a:r>
            <a:endParaRPr lang="ru-RU" sz="17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99545" y="617754"/>
            <a:ext cx="3034668" cy="13448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/>
              <a:t>Тарифы страховых взносов резидентов ТОСЭР</a:t>
            </a:r>
            <a:r>
              <a:rPr lang="en-US" sz="2400" dirty="0" smtClean="0"/>
              <a:t> </a:t>
            </a:r>
            <a:r>
              <a:rPr lang="en-US" sz="1100" dirty="0" smtClean="0"/>
              <a:t>(</a:t>
            </a:r>
            <a:r>
              <a:rPr lang="ru-RU" sz="1100" dirty="0" smtClean="0"/>
              <a:t>на 10 лет с даты получения статуса резидента ТОСЭР)</a:t>
            </a:r>
            <a:endParaRPr lang="ru-RU" sz="1100" dirty="0"/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239407" y="712334"/>
            <a:ext cx="2899317" cy="317956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ПФ РФ-6,0%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239406" y="1106661"/>
            <a:ext cx="2899317" cy="345852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ФСС РФ-1,5 %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4248617" y="1529965"/>
            <a:ext cx="2899317" cy="34735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ФФОМС РФ-0,1 %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2" name="Правая фигурная скобка 21"/>
          <p:cNvSpPr/>
          <p:nvPr/>
        </p:nvSpPr>
        <p:spPr>
          <a:xfrm>
            <a:off x="7322977" y="677568"/>
            <a:ext cx="408706" cy="1199756"/>
          </a:xfrm>
          <a:prstGeom prst="rightBrac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8731091" y="694945"/>
            <a:ext cx="2877015" cy="1182379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Всего-7,6 %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8756975" y="3669346"/>
            <a:ext cx="2899317" cy="29464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0- первые 24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8742557" y="4039924"/>
            <a:ext cx="2899317" cy="347477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0,2 –с 25 по 48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8742556" y="4452629"/>
            <a:ext cx="2899317" cy="32001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0,4 –с 25 </a:t>
            </a:r>
            <a:r>
              <a:rPr lang="ru-RU" sz="1700" smtClean="0">
                <a:solidFill>
                  <a:schemeClr val="tx1"/>
                </a:solidFill>
              </a:rPr>
              <a:t>по 72 </a:t>
            </a:r>
            <a:r>
              <a:rPr lang="ru-RU" sz="1700" dirty="0" smtClean="0">
                <a:solidFill>
                  <a:schemeClr val="tx1"/>
                </a:solidFill>
              </a:rPr>
              <a:t>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8742555" y="4833914"/>
            <a:ext cx="2899317" cy="35143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0,6 –с 73 по 96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8742555" y="5256629"/>
            <a:ext cx="2899317" cy="310004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0,8 –с 97 по 120 НП</a:t>
            </a:r>
            <a:endParaRPr lang="ru-RU" sz="1700" dirty="0">
              <a:solidFill>
                <a:schemeClr val="tx1"/>
              </a:solidFill>
            </a:endParaRPr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8731091" y="5631861"/>
            <a:ext cx="2899317" cy="356995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1- со 121 НП и далее</a:t>
            </a:r>
            <a:endParaRPr lang="ru-RU" sz="1700" dirty="0">
              <a:solidFill>
                <a:schemeClr val="tx1"/>
              </a:solidFill>
            </a:endParaRPr>
          </a:p>
        </p:txBody>
      </p:sp>
      <p:pic>
        <p:nvPicPr>
          <p:cNvPr id="32" name="Рисунок 3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48296" y="408971"/>
            <a:ext cx="806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Процедуры государственного и муниципального контроля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08021"/>
              </p:ext>
            </p:extLst>
          </p:nvPr>
        </p:nvGraphicFramePr>
        <p:xfrm>
          <a:off x="342900" y="1319913"/>
          <a:ext cx="11289632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621"/>
                <a:gridCol w="4392624"/>
                <a:gridCol w="4389387"/>
              </a:tblGrid>
              <a:tr h="75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отсутствии статуса ТОСЭР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статуса ТОСЭР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51419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</a:p>
                    <a:p>
                      <a:r>
                        <a:rPr lang="ru-RU" b="1" dirty="0">
                          <a:effectLst/>
                        </a:rPr>
                        <a:t>График проверок</a:t>
                      </a:r>
                      <a:endParaRPr lang="ru-RU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Устанавливается проверяющими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Подлежит согласованию</a:t>
                      </a:r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Минэкономразвития России</a:t>
                      </a:r>
                      <a:endParaRPr lang="ru-RU" dirty="0"/>
                    </a:p>
                  </a:txBody>
                  <a:tcPr/>
                </a:tc>
              </a:tr>
              <a:tr h="20404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очередных проверок: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20 рабочих дней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50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15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15 рабочих дней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40 часов для малого предприятия</a:t>
                      </a:r>
                    </a:p>
                    <a:p>
                      <a:r>
                        <a:rPr lang="ru-RU" dirty="0" smtClean="0"/>
                        <a:t/>
                      </a:r>
                      <a:br>
                        <a:rPr lang="ru-RU" dirty="0" smtClean="0"/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более 10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89771" y="441446"/>
            <a:ext cx="8069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cs typeface="Aharoni" panose="02010803020104030203" pitchFamily="2" charset="-79"/>
              </a:rPr>
              <a:t>Процедуры государственного и муниципального контроля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548024"/>
              </p:ext>
            </p:extLst>
          </p:nvPr>
        </p:nvGraphicFramePr>
        <p:xfrm>
          <a:off x="342900" y="1325881"/>
          <a:ext cx="11292840" cy="425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663"/>
                <a:gridCol w="4112620"/>
                <a:gridCol w="4328557"/>
              </a:tblGrid>
              <a:tr h="90833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отсутствии статуса ТОСЭР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 наличии статуса ТОСЭР</a:t>
                      </a:r>
                      <a:endParaRPr lang="ru-RU" sz="20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816661">
                <a:tc>
                  <a:txBody>
                    <a:bodyPr/>
                    <a:lstStyle/>
                    <a:p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Сроки проведения внеочередных</a:t>
                      </a:r>
                      <a:r>
                        <a:rPr lang="ru-RU" sz="18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проверок: (</a:t>
                      </a:r>
                      <a:r>
                        <a:rPr lang="ru-RU" sz="1800" b="1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спецпроверки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расследования, экспертизы)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часов для малого предприятия</a:t>
                      </a:r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часов для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микропредприятия</a:t>
                      </a: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412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Внеплановые проверки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Устанавливаются проверяющими органами</a:t>
                      </a:r>
                      <a:endParaRPr lang="ru-RU" dirty="0" smtClean="0"/>
                    </a:p>
                    <a:p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согласованию с уполномоченным ФОИВ в установленном им порядке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00" y="6206262"/>
            <a:ext cx="1755401" cy="4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5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563C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4405</TotalTime>
  <Words>1338</Words>
  <Application>Microsoft Office PowerPoint</Application>
  <PresentationFormat>Широкоэкранный</PresentationFormat>
  <Paragraphs>291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АЛЕВТИНА ЗУБАРЕВА</dc:creator>
  <cp:lastModifiedBy>АЛЕВТИНА ЗУБАРЕВА</cp:lastModifiedBy>
  <cp:revision>105</cp:revision>
  <dcterms:created xsi:type="dcterms:W3CDTF">2018-03-29T14:49:55Z</dcterms:created>
  <dcterms:modified xsi:type="dcterms:W3CDTF">2019-03-27T09:51:04Z</dcterms:modified>
</cp:coreProperties>
</file>